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7" r:id="rId4"/>
    <p:sldId id="259" r:id="rId5"/>
    <p:sldId id="260" r:id="rId6"/>
    <p:sldId id="372" r:id="rId7"/>
    <p:sldId id="271" r:id="rId8"/>
    <p:sldId id="263" r:id="rId9"/>
    <p:sldId id="377" r:id="rId10"/>
    <p:sldId id="264" r:id="rId11"/>
    <p:sldId id="373" r:id="rId12"/>
    <p:sldId id="268" r:id="rId13"/>
    <p:sldId id="269" r:id="rId14"/>
    <p:sldId id="374" r:id="rId15"/>
    <p:sldId id="375" r:id="rId16"/>
    <p:sldId id="376" r:id="rId17"/>
    <p:sldId id="37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82" d="100"/>
          <a:sy n="82" d="100"/>
        </p:scale>
        <p:origin x="62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edve\Desktop\10&#50900;-2023-&#46916;&#50892;&#45459;&#51008;&#44163;\Midterm%202%20grad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edve\Desktop\10&#50900;-2023-&#46916;&#50892;&#45459;&#51008;&#44163;\Mahoney-&#50756;&#51204;%20&#52572;&#51333;&#47532;&#49828;&#5394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edve\Desktop\10&#50900;-2023-&#46916;&#50892;&#45459;&#51008;&#44163;\Mahoney-&#50756;&#51204;%20&#52572;&#51333;&#47532;&#49828;&#5394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edve\Desktop\10&#50900;-2023-&#46916;&#50892;&#45459;&#51008;&#44163;\Mahoney-&#50756;&#51204;%20&#52572;&#51333;&#47532;&#49828;&#5394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edve\Desktop\10&#50900;-2023-&#46916;&#50892;&#45459;&#51008;&#44163;\Mahoney-&#50756;&#51204;%20&#52572;&#51333;&#47532;&#49828;&#53944;.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latin typeface="Times New Roman" panose="02020603050405020304" pitchFamily="18" charset="0"/>
                <a:cs typeface="Times New Roman" panose="02020603050405020304" pitchFamily="18" charset="0"/>
              </a:rPr>
              <a:t>Progression</a:t>
            </a:r>
            <a:r>
              <a:rPr lang="en-US" baseline="0" dirty="0">
                <a:latin typeface="Times New Roman" panose="02020603050405020304" pitchFamily="18" charset="0"/>
                <a:cs typeface="Times New Roman" panose="02020603050405020304" pitchFamily="18" charset="0"/>
              </a:rPr>
              <a:t> of publications</a:t>
            </a:r>
            <a:endParaRPr lang="en-US"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cat>
            <c:strRef>
              <c:f>Sheet4!$G$3:$G$7</c:f>
              <c:strCache>
                <c:ptCount val="5"/>
                <c:pt idx="0">
                  <c:v>2000-2003</c:v>
                </c:pt>
                <c:pt idx="1">
                  <c:v>2004-2008</c:v>
                </c:pt>
                <c:pt idx="2">
                  <c:v>2009-2013</c:v>
                </c:pt>
                <c:pt idx="3">
                  <c:v>2014-2019</c:v>
                </c:pt>
                <c:pt idx="4">
                  <c:v>2019-2023</c:v>
                </c:pt>
              </c:strCache>
            </c:strRef>
          </c:cat>
          <c:val>
            <c:numRef>
              <c:f>Sheet4!$H$3:$H$7</c:f>
              <c:numCache>
                <c:formatCode>General</c:formatCode>
                <c:ptCount val="5"/>
                <c:pt idx="0">
                  <c:v>1</c:v>
                </c:pt>
                <c:pt idx="1">
                  <c:v>4</c:v>
                </c:pt>
                <c:pt idx="2">
                  <c:v>3</c:v>
                </c:pt>
                <c:pt idx="3">
                  <c:v>13</c:v>
                </c:pt>
                <c:pt idx="4">
                  <c:v>18</c:v>
                </c:pt>
              </c:numCache>
            </c:numRef>
          </c:val>
          <c:extLst>
            <c:ext xmlns:c16="http://schemas.microsoft.com/office/drawing/2014/chart" uri="{C3380CC4-5D6E-409C-BE32-E72D297353CC}">
              <c16:uniqueId val="{00000000-6AA9-43F6-B244-F7200AC4B8D0}"/>
            </c:ext>
          </c:extLst>
        </c:ser>
        <c:dLbls>
          <c:showLegendKey val="0"/>
          <c:showVal val="0"/>
          <c:showCatName val="0"/>
          <c:showSerName val="0"/>
          <c:showPercent val="0"/>
          <c:showBubbleSize val="0"/>
        </c:dLbls>
        <c:gapWidth val="150"/>
        <c:shape val="box"/>
        <c:axId val="1477363840"/>
        <c:axId val="716010128"/>
        <c:axId val="0"/>
      </c:bar3DChart>
      <c:catAx>
        <c:axId val="147736384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716010128"/>
        <c:crosses val="autoZero"/>
        <c:auto val="1"/>
        <c:lblAlgn val="ctr"/>
        <c:lblOffset val="100"/>
        <c:noMultiLvlLbl val="0"/>
      </c:catAx>
      <c:valAx>
        <c:axId val="716010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4773638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latin typeface="Times New Roman" panose="02020603050405020304" pitchFamily="18" charset="0"/>
                <a:cs typeface="Times New Roman" panose="02020603050405020304" pitchFamily="18" charset="0"/>
              </a:rPr>
              <a:t>Specific</a:t>
            </a:r>
            <a:r>
              <a:rPr lang="en-US" baseline="0" dirty="0">
                <a:latin typeface="Times New Roman" panose="02020603050405020304" pitchFamily="18" charset="0"/>
                <a:cs typeface="Times New Roman" panose="02020603050405020304" pitchFamily="18" charset="0"/>
              </a:rPr>
              <a:t> effects of women in the C-suite</a:t>
            </a:r>
            <a:endParaRPr lang="en-US"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latin typeface="Times New Roman" panose="02020603050405020304" pitchFamily="18" charset="0"/>
                <a:cs typeface="Times New Roman" panose="02020603050405020304" pitchFamily="18" charset="0"/>
              </a:rPr>
              <a:t>Labor</a:t>
            </a:r>
            <a:r>
              <a:rPr lang="en-US" baseline="0" dirty="0">
                <a:latin typeface="Times New Roman" panose="02020603050405020304" pitchFamily="18" charset="0"/>
                <a:cs typeface="Times New Roman" panose="02020603050405020304" pitchFamily="18" charset="0"/>
              </a:rPr>
              <a:t> market outcomes examined by studies</a:t>
            </a:r>
            <a:endParaRPr lang="en-US"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910-4689-8B32-C859C85235C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910-4689-8B32-C859C85235C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910-4689-8B32-C859C85235C3}"/>
              </c:ext>
            </c:extLst>
          </c:dPt>
          <c:cat>
            <c:strRef>
              <c:f>Sheet7!$E$2:$E$4</c:f>
              <c:strCache>
                <c:ptCount val="3"/>
                <c:pt idx="0">
                  <c:v>Representation</c:v>
                </c:pt>
                <c:pt idx="1">
                  <c:v>Pay/wage</c:v>
                </c:pt>
                <c:pt idx="2">
                  <c:v>Both</c:v>
                </c:pt>
              </c:strCache>
            </c:strRef>
          </c:cat>
          <c:val>
            <c:numRef>
              <c:f>Sheet7!$F$2:$F$4</c:f>
              <c:numCache>
                <c:formatCode>General</c:formatCode>
                <c:ptCount val="3"/>
                <c:pt idx="0">
                  <c:v>30</c:v>
                </c:pt>
                <c:pt idx="1">
                  <c:v>2</c:v>
                </c:pt>
                <c:pt idx="2">
                  <c:v>7</c:v>
                </c:pt>
              </c:numCache>
            </c:numRef>
          </c:val>
          <c:extLst>
            <c:ext xmlns:c16="http://schemas.microsoft.com/office/drawing/2014/chart" uri="{C3380CC4-5D6E-409C-BE32-E72D297353CC}">
              <c16:uniqueId val="{00000006-B910-4689-8B32-C859C85235C3}"/>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Entry>
      <c:legendEntry>
        <c:idx val="2"/>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latin typeface="Times New Roman" panose="02020603050405020304" pitchFamily="18" charset="0"/>
                <a:cs typeface="Times New Roman" panose="02020603050405020304" pitchFamily="18" charset="0"/>
              </a:rPr>
              <a:t>Specific</a:t>
            </a:r>
            <a:r>
              <a:rPr lang="en-US" baseline="0" dirty="0">
                <a:latin typeface="Times New Roman" panose="02020603050405020304" pitchFamily="18" charset="0"/>
                <a:cs typeface="Times New Roman" panose="02020603050405020304" pitchFamily="18" charset="0"/>
              </a:rPr>
              <a:t> effects of women in the C-suite</a:t>
            </a:r>
            <a:endParaRPr lang="en-US"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rgbClr val="FFC000"/>
              </a:solidFill>
              <a:ln w="19050">
                <a:solidFill>
                  <a:schemeClr val="lt1"/>
                </a:solidFill>
              </a:ln>
              <a:effectLst/>
            </c:spPr>
            <c:extLst>
              <c:ext xmlns:c16="http://schemas.microsoft.com/office/drawing/2014/chart" uri="{C3380CC4-5D6E-409C-BE32-E72D297353CC}">
                <c16:uniqueId val="{00000001-C946-49E0-8AE5-25AB1576A2F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946-49E0-8AE5-25AB1576A2FB}"/>
              </c:ext>
            </c:extLst>
          </c:dPt>
          <c:dPt>
            <c:idx val="2"/>
            <c:bubble3D val="0"/>
            <c:spPr>
              <a:solidFill>
                <a:srgbClr val="92D050"/>
              </a:solidFill>
              <a:ln w="19050">
                <a:solidFill>
                  <a:schemeClr val="lt1"/>
                </a:solidFill>
              </a:ln>
              <a:effectLst/>
            </c:spPr>
            <c:extLst>
              <c:ext xmlns:c16="http://schemas.microsoft.com/office/drawing/2014/chart" uri="{C3380CC4-5D6E-409C-BE32-E72D297353CC}">
                <c16:uniqueId val="{00000005-C946-49E0-8AE5-25AB1576A2FB}"/>
              </c:ext>
            </c:extLst>
          </c:dPt>
          <c:cat>
            <c:strRef>
              <c:f>Sheet7!$Q$2:$Q$4</c:f>
              <c:strCache>
                <c:ptCount val="3"/>
                <c:pt idx="0">
                  <c:v>Positive</c:v>
                </c:pt>
                <c:pt idx="1">
                  <c:v>Negative</c:v>
                </c:pt>
                <c:pt idx="2">
                  <c:v>Contingent</c:v>
                </c:pt>
              </c:strCache>
            </c:strRef>
          </c:cat>
          <c:val>
            <c:numRef>
              <c:f>Sheet7!$R$2:$R$4</c:f>
              <c:numCache>
                <c:formatCode>General</c:formatCode>
                <c:ptCount val="3"/>
                <c:pt idx="0">
                  <c:v>23</c:v>
                </c:pt>
                <c:pt idx="1">
                  <c:v>9</c:v>
                </c:pt>
                <c:pt idx="2">
                  <c:v>7</c:v>
                </c:pt>
              </c:numCache>
            </c:numRef>
          </c:val>
          <c:extLst>
            <c:ext xmlns:c16="http://schemas.microsoft.com/office/drawing/2014/chart" uri="{C3380CC4-5D6E-409C-BE32-E72D297353CC}">
              <c16:uniqueId val="{00000006-C946-49E0-8AE5-25AB1576A2F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latin typeface="Times New Roman" panose="02020603050405020304" pitchFamily="18" charset="0"/>
                <a:cs typeface="Times New Roman" panose="02020603050405020304" pitchFamily="18" charset="0"/>
              </a:rPr>
              <a:t>Country</a:t>
            </a:r>
            <a:r>
              <a:rPr lang="en-US" baseline="0">
                <a:latin typeface="Times New Roman" panose="02020603050405020304" pitchFamily="18" charset="0"/>
                <a:cs typeface="Times New Roman" panose="02020603050405020304" pitchFamily="18" charset="0"/>
              </a:rPr>
              <a:t> of sample firms</a:t>
            </a:r>
            <a:endParaRPr lang="en-US">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772-441A-ABCD-0A9B10BBBD6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772-441A-ABCD-0A9B10BBBD65}"/>
              </c:ext>
            </c:extLst>
          </c:dPt>
          <c:dPt>
            <c:idx val="2"/>
            <c:bubble3D val="0"/>
            <c:spPr>
              <a:solidFill>
                <a:srgbClr val="7030A0"/>
              </a:solidFill>
              <a:ln w="19050">
                <a:solidFill>
                  <a:schemeClr val="lt1"/>
                </a:solidFill>
              </a:ln>
              <a:effectLst/>
            </c:spPr>
            <c:extLst>
              <c:ext xmlns:c16="http://schemas.microsoft.com/office/drawing/2014/chart" uri="{C3380CC4-5D6E-409C-BE32-E72D297353CC}">
                <c16:uniqueId val="{00000005-2772-441A-ABCD-0A9B10BBBD6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772-441A-ABCD-0A9B10BBBD6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2772-441A-ABCD-0A9B10BBBD6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2772-441A-ABCD-0A9B10BBBD6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2772-441A-ABCD-0A9B10BBBD65}"/>
              </c:ext>
            </c:extLst>
          </c:dPt>
          <c:dPt>
            <c:idx val="7"/>
            <c:bubble3D val="0"/>
            <c:spPr>
              <a:solidFill>
                <a:srgbClr val="FF0000"/>
              </a:solidFill>
              <a:ln w="19050">
                <a:solidFill>
                  <a:schemeClr val="lt1"/>
                </a:solidFill>
              </a:ln>
              <a:effectLst/>
            </c:spPr>
            <c:extLst>
              <c:ext xmlns:c16="http://schemas.microsoft.com/office/drawing/2014/chart" uri="{C3380CC4-5D6E-409C-BE32-E72D297353CC}">
                <c16:uniqueId val="{0000000F-2772-441A-ABCD-0A9B10BBBD65}"/>
              </c:ext>
            </c:extLst>
          </c:dPt>
          <c:cat>
            <c:strRef>
              <c:f>Sheet7!$Z$12:$Z$19</c:f>
              <c:strCache>
                <c:ptCount val="8"/>
                <c:pt idx="0">
                  <c:v>North America</c:v>
                </c:pt>
                <c:pt idx="1">
                  <c:v>South America</c:v>
                </c:pt>
                <c:pt idx="2">
                  <c:v>Europe</c:v>
                </c:pt>
                <c:pt idx="3">
                  <c:v>Asia</c:v>
                </c:pt>
                <c:pt idx="4">
                  <c:v>Africa</c:v>
                </c:pt>
                <c:pt idx="5">
                  <c:v>Oceania</c:v>
                </c:pt>
                <c:pt idx="6">
                  <c:v>Middle east</c:v>
                </c:pt>
                <c:pt idx="7">
                  <c:v>Multi-country</c:v>
                </c:pt>
              </c:strCache>
            </c:strRef>
          </c:cat>
          <c:val>
            <c:numRef>
              <c:f>Sheet7!$AA$12:$AA$19</c:f>
              <c:numCache>
                <c:formatCode>General</c:formatCode>
                <c:ptCount val="8"/>
                <c:pt idx="0">
                  <c:v>23</c:v>
                </c:pt>
                <c:pt idx="1">
                  <c:v>0</c:v>
                </c:pt>
                <c:pt idx="2">
                  <c:v>11</c:v>
                </c:pt>
                <c:pt idx="3">
                  <c:v>1</c:v>
                </c:pt>
                <c:pt idx="4">
                  <c:v>0</c:v>
                </c:pt>
                <c:pt idx="5">
                  <c:v>2</c:v>
                </c:pt>
                <c:pt idx="6">
                  <c:v>0</c:v>
                </c:pt>
                <c:pt idx="7">
                  <c:v>2</c:v>
                </c:pt>
              </c:numCache>
            </c:numRef>
          </c:val>
          <c:extLst>
            <c:ext xmlns:c16="http://schemas.microsoft.com/office/drawing/2014/chart" uri="{C3380CC4-5D6E-409C-BE32-E72D297353CC}">
              <c16:uniqueId val="{00000010-2772-441A-ABCD-0A9B10BBBD6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4E4974-89EC-4FB5-AAB1-3E37C3AE6583}" type="datetimeFigureOut">
              <a:rPr lang="en-US" smtClean="0"/>
              <a:t>12/3/2023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69D5FE-185D-4E44-95A8-8C9D6E039E44}" type="slidenum">
              <a:rPr lang="en-US" smtClean="0"/>
              <a:t>‹#›</a:t>
            </a:fld>
            <a:endParaRPr lang="en-US"/>
          </a:p>
        </p:txBody>
      </p:sp>
    </p:spTree>
    <p:extLst>
      <p:ext uri="{BB962C8B-B14F-4D97-AF65-F5344CB8AC3E}">
        <p14:creationId xmlns:p14="http://schemas.microsoft.com/office/powerpoint/2010/main" val="838402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B970D-42D0-167E-F812-6D7C11EA5B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BCE7DC-E262-B7D5-A774-3C5060E612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56FF4E-3887-EC06-B7B6-1C86E21C1126}"/>
              </a:ext>
            </a:extLst>
          </p:cNvPr>
          <p:cNvSpPr>
            <a:spLocks noGrp="1"/>
          </p:cNvSpPr>
          <p:nvPr>
            <p:ph type="dt" sz="half" idx="10"/>
          </p:nvPr>
        </p:nvSpPr>
        <p:spPr/>
        <p:txBody>
          <a:bodyPr/>
          <a:lstStyle/>
          <a:p>
            <a:fld id="{3FF97FB6-CE89-41DB-A8D0-F4102A6D15E7}" type="datetimeFigureOut">
              <a:rPr lang="en-US" smtClean="0"/>
              <a:t>12/3/2023</a:t>
            </a:fld>
            <a:endParaRPr lang="en-US"/>
          </a:p>
        </p:txBody>
      </p:sp>
      <p:sp>
        <p:nvSpPr>
          <p:cNvPr id="5" name="Footer Placeholder 4">
            <a:extLst>
              <a:ext uri="{FF2B5EF4-FFF2-40B4-BE49-F238E27FC236}">
                <a16:creationId xmlns:a16="http://schemas.microsoft.com/office/drawing/2014/main" id="{58CA2748-E592-8525-9FE3-4AB58D3FC9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C11B24-AEB1-956C-0934-A2DD62CBF52A}"/>
              </a:ext>
            </a:extLst>
          </p:cNvPr>
          <p:cNvSpPr>
            <a:spLocks noGrp="1"/>
          </p:cNvSpPr>
          <p:nvPr>
            <p:ph type="sldNum" sz="quarter" idx="12"/>
          </p:nvPr>
        </p:nvSpPr>
        <p:spPr/>
        <p:txBody>
          <a:bodyPr/>
          <a:lstStyle/>
          <a:p>
            <a:fld id="{B2874249-2717-4DE3-96F2-A3FAF69B7257}" type="slidenum">
              <a:rPr lang="en-US" smtClean="0"/>
              <a:t>‹#›</a:t>
            </a:fld>
            <a:endParaRPr lang="en-US"/>
          </a:p>
        </p:txBody>
      </p:sp>
      <p:sp>
        <p:nvSpPr>
          <p:cNvPr id="7" name="직사각형 6">
            <a:extLst>
              <a:ext uri="{FF2B5EF4-FFF2-40B4-BE49-F238E27FC236}">
                <a16:creationId xmlns:a16="http://schemas.microsoft.com/office/drawing/2014/main" id="{B002FC14-AD79-6375-8E0F-4953EB272955}"/>
              </a:ext>
            </a:extLst>
          </p:cNvPr>
          <p:cNvSpPr/>
          <p:nvPr userDrawn="1"/>
        </p:nvSpPr>
        <p:spPr>
          <a:xfrm flipV="1">
            <a:off x="0" y="430213"/>
            <a:ext cx="12192000" cy="46038"/>
          </a:xfrm>
          <a:prstGeom prst="rect">
            <a:avLst/>
          </a:prstGeom>
          <a:gradFill>
            <a:gsLst>
              <a:gs pos="0">
                <a:srgbClr val="03D4A8"/>
              </a:gs>
              <a:gs pos="25000">
                <a:srgbClr val="21D6E0"/>
              </a:gs>
              <a:gs pos="75000">
                <a:srgbClr val="0087E6"/>
              </a:gs>
              <a:gs pos="100000">
                <a:srgbClr val="005CBF"/>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1">
              <a:spcBef>
                <a:spcPts val="0"/>
              </a:spcBef>
              <a:spcAft>
                <a:spcPts val="0"/>
              </a:spcAft>
              <a:defRPr/>
            </a:pPr>
            <a:endParaRPr lang="ko-KR" altLang="en-US"/>
          </a:p>
        </p:txBody>
      </p:sp>
      <p:sp>
        <p:nvSpPr>
          <p:cNvPr id="8" name="직사각형 7">
            <a:extLst>
              <a:ext uri="{FF2B5EF4-FFF2-40B4-BE49-F238E27FC236}">
                <a16:creationId xmlns:a16="http://schemas.microsoft.com/office/drawing/2014/main" id="{EDCAA9AD-B38A-13C4-5773-BF1A0759FA49}"/>
              </a:ext>
            </a:extLst>
          </p:cNvPr>
          <p:cNvSpPr/>
          <p:nvPr userDrawn="1"/>
        </p:nvSpPr>
        <p:spPr>
          <a:xfrm>
            <a:off x="0" y="6570663"/>
            <a:ext cx="12192000" cy="46038"/>
          </a:xfrm>
          <a:prstGeom prst="rect">
            <a:avLst/>
          </a:prstGeom>
          <a:gradFill>
            <a:gsLst>
              <a:gs pos="0">
                <a:srgbClr val="03D4A8"/>
              </a:gs>
              <a:gs pos="25000">
                <a:srgbClr val="21D6E0"/>
              </a:gs>
              <a:gs pos="75000">
                <a:srgbClr val="0087E6"/>
              </a:gs>
              <a:gs pos="100000">
                <a:srgbClr val="005CBF"/>
              </a:gs>
            </a:gsLst>
            <a:lin ang="0" scaled="0"/>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1">
              <a:spcBef>
                <a:spcPts val="0"/>
              </a:spcBef>
              <a:spcAft>
                <a:spcPts val="0"/>
              </a:spcAft>
              <a:defRPr/>
            </a:pPr>
            <a:endParaRPr lang="ko-KR" altLang="en-US"/>
          </a:p>
        </p:txBody>
      </p:sp>
    </p:spTree>
    <p:extLst>
      <p:ext uri="{BB962C8B-B14F-4D97-AF65-F5344CB8AC3E}">
        <p14:creationId xmlns:p14="http://schemas.microsoft.com/office/powerpoint/2010/main" val="690781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A86AA-9634-D703-94CF-31354F8ADF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888B64-50FF-9249-B5FD-7AFB1E6DE2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D2A679-5EFF-9C95-3C1B-7D34C0303522}"/>
              </a:ext>
            </a:extLst>
          </p:cNvPr>
          <p:cNvSpPr>
            <a:spLocks noGrp="1"/>
          </p:cNvSpPr>
          <p:nvPr>
            <p:ph type="dt" sz="half" idx="10"/>
          </p:nvPr>
        </p:nvSpPr>
        <p:spPr/>
        <p:txBody>
          <a:bodyPr/>
          <a:lstStyle/>
          <a:p>
            <a:fld id="{3FF97FB6-CE89-41DB-A8D0-F4102A6D15E7}" type="datetimeFigureOut">
              <a:rPr lang="en-US" smtClean="0"/>
              <a:t>12/3/2023</a:t>
            </a:fld>
            <a:endParaRPr lang="en-US"/>
          </a:p>
        </p:txBody>
      </p:sp>
      <p:sp>
        <p:nvSpPr>
          <p:cNvPr id="5" name="Footer Placeholder 4">
            <a:extLst>
              <a:ext uri="{FF2B5EF4-FFF2-40B4-BE49-F238E27FC236}">
                <a16:creationId xmlns:a16="http://schemas.microsoft.com/office/drawing/2014/main" id="{A7298B01-4B1B-0D7C-3BC9-9CC3A003F7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0A56AE-15A4-CC04-9FB7-58056DF08853}"/>
              </a:ext>
            </a:extLst>
          </p:cNvPr>
          <p:cNvSpPr>
            <a:spLocks noGrp="1"/>
          </p:cNvSpPr>
          <p:nvPr>
            <p:ph type="sldNum" sz="quarter" idx="12"/>
          </p:nvPr>
        </p:nvSpPr>
        <p:spPr/>
        <p:txBody>
          <a:bodyPr/>
          <a:lstStyle/>
          <a:p>
            <a:fld id="{B2874249-2717-4DE3-96F2-A3FAF69B7257}" type="slidenum">
              <a:rPr lang="en-US" smtClean="0"/>
              <a:t>‹#›</a:t>
            </a:fld>
            <a:endParaRPr lang="en-US"/>
          </a:p>
        </p:txBody>
      </p:sp>
    </p:spTree>
    <p:extLst>
      <p:ext uri="{BB962C8B-B14F-4D97-AF65-F5344CB8AC3E}">
        <p14:creationId xmlns:p14="http://schemas.microsoft.com/office/powerpoint/2010/main" val="2057811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756403-54C1-FBF8-55CB-F4E8482BB7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8732E3-2978-2AB3-B6EF-26AB5E47E5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2957-BCFA-19D5-27DB-C2A9970B447B}"/>
              </a:ext>
            </a:extLst>
          </p:cNvPr>
          <p:cNvSpPr>
            <a:spLocks noGrp="1"/>
          </p:cNvSpPr>
          <p:nvPr>
            <p:ph type="dt" sz="half" idx="10"/>
          </p:nvPr>
        </p:nvSpPr>
        <p:spPr/>
        <p:txBody>
          <a:bodyPr/>
          <a:lstStyle/>
          <a:p>
            <a:fld id="{3FF97FB6-CE89-41DB-A8D0-F4102A6D15E7}" type="datetimeFigureOut">
              <a:rPr lang="en-US" smtClean="0"/>
              <a:t>12/3/2023</a:t>
            </a:fld>
            <a:endParaRPr lang="en-US"/>
          </a:p>
        </p:txBody>
      </p:sp>
      <p:sp>
        <p:nvSpPr>
          <p:cNvPr id="5" name="Footer Placeholder 4">
            <a:extLst>
              <a:ext uri="{FF2B5EF4-FFF2-40B4-BE49-F238E27FC236}">
                <a16:creationId xmlns:a16="http://schemas.microsoft.com/office/drawing/2014/main" id="{768F4D09-CF07-E1C9-6B58-B8F8FD2929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31712D-276E-05DE-9CA9-789770D9BDA7}"/>
              </a:ext>
            </a:extLst>
          </p:cNvPr>
          <p:cNvSpPr>
            <a:spLocks noGrp="1"/>
          </p:cNvSpPr>
          <p:nvPr>
            <p:ph type="sldNum" sz="quarter" idx="12"/>
          </p:nvPr>
        </p:nvSpPr>
        <p:spPr/>
        <p:txBody>
          <a:bodyPr/>
          <a:lstStyle/>
          <a:p>
            <a:fld id="{B2874249-2717-4DE3-96F2-A3FAF69B7257}" type="slidenum">
              <a:rPr lang="en-US" smtClean="0"/>
              <a:t>‹#›</a:t>
            </a:fld>
            <a:endParaRPr lang="en-US"/>
          </a:p>
        </p:txBody>
      </p:sp>
    </p:spTree>
    <p:extLst>
      <p:ext uri="{BB962C8B-B14F-4D97-AF65-F5344CB8AC3E}">
        <p14:creationId xmlns:p14="http://schemas.microsoft.com/office/powerpoint/2010/main" val="492740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BBDEB-0D67-6540-8AF3-2903E63721C4}"/>
              </a:ext>
            </a:extLst>
          </p:cNvPr>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0D70EBE-2A94-DECE-F76D-64EB0AF84749}"/>
              </a:ext>
            </a:extLst>
          </p:cNvPr>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359732B-408C-870D-F9E7-0DED4878DE97}"/>
              </a:ext>
            </a:extLst>
          </p:cNvPr>
          <p:cNvSpPr>
            <a:spLocks noGrp="1"/>
          </p:cNvSpPr>
          <p:nvPr>
            <p:ph type="dt" sz="half" idx="10"/>
          </p:nvPr>
        </p:nvSpPr>
        <p:spPr/>
        <p:txBody>
          <a:bodyPr/>
          <a:lstStyle/>
          <a:p>
            <a:fld id="{3FF97FB6-CE89-41DB-A8D0-F4102A6D15E7}" type="datetimeFigureOut">
              <a:rPr lang="en-US" smtClean="0"/>
              <a:t>12/3/2023</a:t>
            </a:fld>
            <a:endParaRPr lang="en-US"/>
          </a:p>
        </p:txBody>
      </p:sp>
      <p:sp>
        <p:nvSpPr>
          <p:cNvPr id="5" name="Footer Placeholder 4">
            <a:extLst>
              <a:ext uri="{FF2B5EF4-FFF2-40B4-BE49-F238E27FC236}">
                <a16:creationId xmlns:a16="http://schemas.microsoft.com/office/drawing/2014/main" id="{47D26504-2748-E8B5-7301-95821664D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A38F3E-0973-AFEE-F69D-56A0DB219F65}"/>
              </a:ext>
            </a:extLst>
          </p:cNvPr>
          <p:cNvSpPr>
            <a:spLocks noGrp="1"/>
          </p:cNvSpPr>
          <p:nvPr>
            <p:ph type="sldNum" sz="quarter" idx="12"/>
          </p:nvPr>
        </p:nvSpPr>
        <p:spPr/>
        <p:txBody>
          <a:bodyPr/>
          <a:lstStyle/>
          <a:p>
            <a:fld id="{B2874249-2717-4DE3-96F2-A3FAF69B7257}" type="slidenum">
              <a:rPr lang="en-US" smtClean="0"/>
              <a:t>‹#›</a:t>
            </a:fld>
            <a:endParaRPr lang="en-US"/>
          </a:p>
        </p:txBody>
      </p:sp>
      <p:sp>
        <p:nvSpPr>
          <p:cNvPr id="9" name="모서리가 둥근 직사각형 6">
            <a:extLst>
              <a:ext uri="{FF2B5EF4-FFF2-40B4-BE49-F238E27FC236}">
                <a16:creationId xmlns:a16="http://schemas.microsoft.com/office/drawing/2014/main" id="{9F65F9E6-C007-DD54-0DD7-8364838F54A5}"/>
              </a:ext>
            </a:extLst>
          </p:cNvPr>
          <p:cNvSpPr/>
          <p:nvPr userDrawn="1"/>
        </p:nvSpPr>
        <p:spPr>
          <a:xfrm>
            <a:off x="345829" y="260648"/>
            <a:ext cx="11565121" cy="6336704"/>
          </a:xfrm>
          <a:prstGeom prst="roundRect">
            <a:avLst>
              <a:gd name="adj" fmla="val 4876"/>
            </a:avLst>
          </a:prstGeom>
          <a:noFill/>
          <a:ln w="5715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Tree>
    <p:extLst>
      <p:ext uri="{BB962C8B-B14F-4D97-AF65-F5344CB8AC3E}">
        <p14:creationId xmlns:p14="http://schemas.microsoft.com/office/powerpoint/2010/main" val="1344711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BAF7-0AA1-9C9A-5D2F-B11AB5F7708B}"/>
              </a:ext>
            </a:extLst>
          </p:cNvPr>
          <p:cNvSpPr>
            <a:spLocks noGrp="1"/>
          </p:cNvSpPr>
          <p:nvPr>
            <p:ph type="title"/>
          </p:nvPr>
        </p:nvSpPr>
        <p:spPr>
          <a:xfrm>
            <a:off x="831850" y="1709738"/>
            <a:ext cx="10515600" cy="2852737"/>
          </a:xfrm>
        </p:spPr>
        <p:txBody>
          <a:bodyPr anchor="b"/>
          <a:lstStyle>
            <a:lvl1pPr>
              <a:defRPr sz="6000">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D1F84958-2886-936C-AD1E-9247EE3DA2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Times New Roman" panose="02020603050405020304" pitchFamily="18" charset="0"/>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327C28D5-2104-FBE4-0558-79854954F922}"/>
              </a:ext>
            </a:extLst>
          </p:cNvPr>
          <p:cNvSpPr>
            <a:spLocks noGrp="1"/>
          </p:cNvSpPr>
          <p:nvPr>
            <p:ph type="dt" sz="half" idx="10"/>
          </p:nvPr>
        </p:nvSpPr>
        <p:spPr/>
        <p:txBody>
          <a:bodyPr/>
          <a:lstStyle/>
          <a:p>
            <a:fld id="{3FF97FB6-CE89-41DB-A8D0-F4102A6D15E7}" type="datetimeFigureOut">
              <a:rPr lang="en-US" smtClean="0"/>
              <a:t>12/3/2023</a:t>
            </a:fld>
            <a:endParaRPr lang="en-US"/>
          </a:p>
        </p:txBody>
      </p:sp>
      <p:sp>
        <p:nvSpPr>
          <p:cNvPr id="5" name="Footer Placeholder 4">
            <a:extLst>
              <a:ext uri="{FF2B5EF4-FFF2-40B4-BE49-F238E27FC236}">
                <a16:creationId xmlns:a16="http://schemas.microsoft.com/office/drawing/2014/main" id="{D3AAEFC7-2F22-7573-4595-C8474E2F5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6D28DB-B8B3-F5AA-19BD-77A841F4F3E9}"/>
              </a:ext>
            </a:extLst>
          </p:cNvPr>
          <p:cNvSpPr>
            <a:spLocks noGrp="1"/>
          </p:cNvSpPr>
          <p:nvPr>
            <p:ph type="sldNum" sz="quarter" idx="12"/>
          </p:nvPr>
        </p:nvSpPr>
        <p:spPr/>
        <p:txBody>
          <a:bodyPr/>
          <a:lstStyle/>
          <a:p>
            <a:fld id="{B2874249-2717-4DE3-96F2-A3FAF69B7257}" type="slidenum">
              <a:rPr lang="en-US" smtClean="0"/>
              <a:t>‹#›</a:t>
            </a:fld>
            <a:endParaRPr lang="en-US"/>
          </a:p>
        </p:txBody>
      </p:sp>
      <p:sp>
        <p:nvSpPr>
          <p:cNvPr id="7" name="직사각형 6">
            <a:extLst>
              <a:ext uri="{FF2B5EF4-FFF2-40B4-BE49-F238E27FC236}">
                <a16:creationId xmlns:a16="http://schemas.microsoft.com/office/drawing/2014/main" id="{246F410B-96CF-0255-D26C-4C96B4DC130F}"/>
              </a:ext>
            </a:extLst>
          </p:cNvPr>
          <p:cNvSpPr/>
          <p:nvPr userDrawn="1"/>
        </p:nvSpPr>
        <p:spPr>
          <a:xfrm flipV="1">
            <a:off x="0" y="430213"/>
            <a:ext cx="12192000" cy="46038"/>
          </a:xfrm>
          <a:prstGeom prst="rect">
            <a:avLst/>
          </a:prstGeom>
          <a:gradFill>
            <a:gsLst>
              <a:gs pos="0">
                <a:srgbClr val="03D4A8"/>
              </a:gs>
              <a:gs pos="25000">
                <a:srgbClr val="21D6E0"/>
              </a:gs>
              <a:gs pos="75000">
                <a:srgbClr val="0087E6"/>
              </a:gs>
              <a:gs pos="100000">
                <a:srgbClr val="005CBF"/>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1">
              <a:spcBef>
                <a:spcPts val="0"/>
              </a:spcBef>
              <a:spcAft>
                <a:spcPts val="0"/>
              </a:spcAft>
              <a:defRPr/>
            </a:pPr>
            <a:endParaRPr lang="ko-KR" altLang="en-US"/>
          </a:p>
        </p:txBody>
      </p:sp>
      <p:sp>
        <p:nvSpPr>
          <p:cNvPr id="8" name="직사각형 7">
            <a:extLst>
              <a:ext uri="{FF2B5EF4-FFF2-40B4-BE49-F238E27FC236}">
                <a16:creationId xmlns:a16="http://schemas.microsoft.com/office/drawing/2014/main" id="{1060724F-507B-C604-8FDF-EC3E4F1B3370}"/>
              </a:ext>
            </a:extLst>
          </p:cNvPr>
          <p:cNvSpPr/>
          <p:nvPr userDrawn="1"/>
        </p:nvSpPr>
        <p:spPr>
          <a:xfrm>
            <a:off x="0" y="6570663"/>
            <a:ext cx="12192000" cy="46038"/>
          </a:xfrm>
          <a:prstGeom prst="rect">
            <a:avLst/>
          </a:prstGeom>
          <a:gradFill>
            <a:gsLst>
              <a:gs pos="0">
                <a:srgbClr val="03D4A8"/>
              </a:gs>
              <a:gs pos="25000">
                <a:srgbClr val="21D6E0"/>
              </a:gs>
              <a:gs pos="75000">
                <a:srgbClr val="0087E6"/>
              </a:gs>
              <a:gs pos="100000">
                <a:srgbClr val="005CBF"/>
              </a:gs>
            </a:gsLst>
            <a:lin ang="0" scaled="0"/>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latinLnBrk="1">
              <a:spcBef>
                <a:spcPts val="0"/>
              </a:spcBef>
              <a:spcAft>
                <a:spcPts val="0"/>
              </a:spcAft>
              <a:defRPr/>
            </a:pPr>
            <a:endParaRPr lang="ko-KR" altLang="en-US"/>
          </a:p>
        </p:txBody>
      </p:sp>
    </p:spTree>
    <p:extLst>
      <p:ext uri="{BB962C8B-B14F-4D97-AF65-F5344CB8AC3E}">
        <p14:creationId xmlns:p14="http://schemas.microsoft.com/office/powerpoint/2010/main" val="1475061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421E9-B1DB-630D-7F71-779CA78FAE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43BA8F-B581-10EE-91C2-5A6B8DC46D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97387A-8952-D6A8-712E-A29EDBC9FB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EA1E89-73F2-3CAA-B731-0B1823502C2B}"/>
              </a:ext>
            </a:extLst>
          </p:cNvPr>
          <p:cNvSpPr>
            <a:spLocks noGrp="1"/>
          </p:cNvSpPr>
          <p:nvPr>
            <p:ph type="dt" sz="half" idx="10"/>
          </p:nvPr>
        </p:nvSpPr>
        <p:spPr/>
        <p:txBody>
          <a:bodyPr/>
          <a:lstStyle/>
          <a:p>
            <a:fld id="{3FF97FB6-CE89-41DB-A8D0-F4102A6D15E7}" type="datetimeFigureOut">
              <a:rPr lang="en-US" smtClean="0"/>
              <a:t>12/3/2023</a:t>
            </a:fld>
            <a:endParaRPr lang="en-US"/>
          </a:p>
        </p:txBody>
      </p:sp>
      <p:sp>
        <p:nvSpPr>
          <p:cNvPr id="6" name="Footer Placeholder 5">
            <a:extLst>
              <a:ext uri="{FF2B5EF4-FFF2-40B4-BE49-F238E27FC236}">
                <a16:creationId xmlns:a16="http://schemas.microsoft.com/office/drawing/2014/main" id="{CF9EFCE9-CBF1-E58C-CBF6-1D5E9912CD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AAB0E0-D482-7699-D109-5141CDFF88A5}"/>
              </a:ext>
            </a:extLst>
          </p:cNvPr>
          <p:cNvSpPr>
            <a:spLocks noGrp="1"/>
          </p:cNvSpPr>
          <p:nvPr>
            <p:ph type="sldNum" sz="quarter" idx="12"/>
          </p:nvPr>
        </p:nvSpPr>
        <p:spPr/>
        <p:txBody>
          <a:bodyPr/>
          <a:lstStyle/>
          <a:p>
            <a:fld id="{B2874249-2717-4DE3-96F2-A3FAF69B7257}" type="slidenum">
              <a:rPr lang="en-US" smtClean="0"/>
              <a:t>‹#›</a:t>
            </a:fld>
            <a:endParaRPr lang="en-US"/>
          </a:p>
        </p:txBody>
      </p:sp>
      <p:sp>
        <p:nvSpPr>
          <p:cNvPr id="8" name="모서리가 둥근 직사각형 6">
            <a:extLst>
              <a:ext uri="{FF2B5EF4-FFF2-40B4-BE49-F238E27FC236}">
                <a16:creationId xmlns:a16="http://schemas.microsoft.com/office/drawing/2014/main" id="{5CE7AD14-D538-AF7F-9AD5-BE81BC5B0A4B}"/>
              </a:ext>
            </a:extLst>
          </p:cNvPr>
          <p:cNvSpPr/>
          <p:nvPr userDrawn="1"/>
        </p:nvSpPr>
        <p:spPr>
          <a:xfrm>
            <a:off x="461107" y="260648"/>
            <a:ext cx="11233248" cy="6336704"/>
          </a:xfrm>
          <a:prstGeom prst="roundRect">
            <a:avLst>
              <a:gd name="adj" fmla="val 4876"/>
            </a:avLst>
          </a:prstGeom>
          <a:noFill/>
          <a:ln w="5715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sz="1800"/>
          </a:p>
        </p:txBody>
      </p:sp>
    </p:spTree>
    <p:extLst>
      <p:ext uri="{BB962C8B-B14F-4D97-AF65-F5344CB8AC3E}">
        <p14:creationId xmlns:p14="http://schemas.microsoft.com/office/powerpoint/2010/main" val="170398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4C01B-0155-EB31-6322-F2BC658836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1F9570-A32C-C3D5-AB76-CAB1176B1D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4289FA-B7CC-C904-50FA-885B7DE503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5202A6-8D6F-7265-8F02-14CD2CC868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AF27C2-12B8-9F1E-0E8A-444B48FF3E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39DA62-5555-C368-8C32-07825742EB41}"/>
              </a:ext>
            </a:extLst>
          </p:cNvPr>
          <p:cNvSpPr>
            <a:spLocks noGrp="1"/>
          </p:cNvSpPr>
          <p:nvPr>
            <p:ph type="dt" sz="half" idx="10"/>
          </p:nvPr>
        </p:nvSpPr>
        <p:spPr/>
        <p:txBody>
          <a:bodyPr/>
          <a:lstStyle/>
          <a:p>
            <a:fld id="{3FF97FB6-CE89-41DB-A8D0-F4102A6D15E7}" type="datetimeFigureOut">
              <a:rPr lang="en-US" smtClean="0"/>
              <a:t>12/3/2023</a:t>
            </a:fld>
            <a:endParaRPr lang="en-US"/>
          </a:p>
        </p:txBody>
      </p:sp>
      <p:sp>
        <p:nvSpPr>
          <p:cNvPr id="8" name="Footer Placeholder 7">
            <a:extLst>
              <a:ext uri="{FF2B5EF4-FFF2-40B4-BE49-F238E27FC236}">
                <a16:creationId xmlns:a16="http://schemas.microsoft.com/office/drawing/2014/main" id="{551B25BD-D779-46A8-F786-03A620E248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4C0A43-3409-3144-7637-F3EC13A94EFB}"/>
              </a:ext>
            </a:extLst>
          </p:cNvPr>
          <p:cNvSpPr>
            <a:spLocks noGrp="1"/>
          </p:cNvSpPr>
          <p:nvPr>
            <p:ph type="sldNum" sz="quarter" idx="12"/>
          </p:nvPr>
        </p:nvSpPr>
        <p:spPr/>
        <p:txBody>
          <a:bodyPr/>
          <a:lstStyle/>
          <a:p>
            <a:fld id="{B2874249-2717-4DE3-96F2-A3FAF69B7257}" type="slidenum">
              <a:rPr lang="en-US" smtClean="0"/>
              <a:t>‹#›</a:t>
            </a:fld>
            <a:endParaRPr lang="en-US"/>
          </a:p>
        </p:txBody>
      </p:sp>
    </p:spTree>
    <p:extLst>
      <p:ext uri="{BB962C8B-B14F-4D97-AF65-F5344CB8AC3E}">
        <p14:creationId xmlns:p14="http://schemas.microsoft.com/office/powerpoint/2010/main" val="732824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F1D58-5D0B-25DB-2EF9-AB3FA1857F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CC7B39-8824-C74F-BD3A-6DCBD79D5C6E}"/>
              </a:ext>
            </a:extLst>
          </p:cNvPr>
          <p:cNvSpPr>
            <a:spLocks noGrp="1"/>
          </p:cNvSpPr>
          <p:nvPr>
            <p:ph type="dt" sz="half" idx="10"/>
          </p:nvPr>
        </p:nvSpPr>
        <p:spPr/>
        <p:txBody>
          <a:bodyPr/>
          <a:lstStyle/>
          <a:p>
            <a:fld id="{3FF97FB6-CE89-41DB-A8D0-F4102A6D15E7}" type="datetimeFigureOut">
              <a:rPr lang="en-US" smtClean="0"/>
              <a:t>12/3/2023</a:t>
            </a:fld>
            <a:endParaRPr lang="en-US"/>
          </a:p>
        </p:txBody>
      </p:sp>
      <p:sp>
        <p:nvSpPr>
          <p:cNvPr id="4" name="Footer Placeholder 3">
            <a:extLst>
              <a:ext uri="{FF2B5EF4-FFF2-40B4-BE49-F238E27FC236}">
                <a16:creationId xmlns:a16="http://schemas.microsoft.com/office/drawing/2014/main" id="{16C0FEF0-13BF-763E-43B6-42A615782C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5AFAF5-93FB-9475-F692-54DCB670F4F3}"/>
              </a:ext>
            </a:extLst>
          </p:cNvPr>
          <p:cNvSpPr>
            <a:spLocks noGrp="1"/>
          </p:cNvSpPr>
          <p:nvPr>
            <p:ph type="sldNum" sz="quarter" idx="12"/>
          </p:nvPr>
        </p:nvSpPr>
        <p:spPr/>
        <p:txBody>
          <a:bodyPr/>
          <a:lstStyle/>
          <a:p>
            <a:fld id="{B2874249-2717-4DE3-96F2-A3FAF69B7257}" type="slidenum">
              <a:rPr lang="en-US" smtClean="0"/>
              <a:t>‹#›</a:t>
            </a:fld>
            <a:endParaRPr lang="en-US"/>
          </a:p>
        </p:txBody>
      </p:sp>
    </p:spTree>
    <p:extLst>
      <p:ext uri="{BB962C8B-B14F-4D97-AF65-F5344CB8AC3E}">
        <p14:creationId xmlns:p14="http://schemas.microsoft.com/office/powerpoint/2010/main" val="73040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30B63D-3CA0-52E0-A82B-81AE8C531256}"/>
              </a:ext>
            </a:extLst>
          </p:cNvPr>
          <p:cNvSpPr>
            <a:spLocks noGrp="1"/>
          </p:cNvSpPr>
          <p:nvPr>
            <p:ph type="dt" sz="half" idx="10"/>
          </p:nvPr>
        </p:nvSpPr>
        <p:spPr/>
        <p:txBody>
          <a:bodyPr/>
          <a:lstStyle/>
          <a:p>
            <a:fld id="{3FF97FB6-CE89-41DB-A8D0-F4102A6D15E7}" type="datetimeFigureOut">
              <a:rPr lang="en-US" smtClean="0"/>
              <a:t>12/3/2023</a:t>
            </a:fld>
            <a:endParaRPr lang="en-US"/>
          </a:p>
        </p:txBody>
      </p:sp>
      <p:sp>
        <p:nvSpPr>
          <p:cNvPr id="3" name="Footer Placeholder 2">
            <a:extLst>
              <a:ext uri="{FF2B5EF4-FFF2-40B4-BE49-F238E27FC236}">
                <a16:creationId xmlns:a16="http://schemas.microsoft.com/office/drawing/2014/main" id="{3D447AE6-8433-05FF-6D88-19E6CF2B07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E75F0B-08D3-3764-A0CD-176C948872B7}"/>
              </a:ext>
            </a:extLst>
          </p:cNvPr>
          <p:cNvSpPr>
            <a:spLocks noGrp="1"/>
          </p:cNvSpPr>
          <p:nvPr>
            <p:ph type="sldNum" sz="quarter" idx="12"/>
          </p:nvPr>
        </p:nvSpPr>
        <p:spPr/>
        <p:txBody>
          <a:bodyPr/>
          <a:lstStyle/>
          <a:p>
            <a:fld id="{B2874249-2717-4DE3-96F2-A3FAF69B7257}" type="slidenum">
              <a:rPr lang="en-US" smtClean="0"/>
              <a:t>‹#›</a:t>
            </a:fld>
            <a:endParaRPr lang="en-US"/>
          </a:p>
        </p:txBody>
      </p:sp>
    </p:spTree>
    <p:extLst>
      <p:ext uri="{BB962C8B-B14F-4D97-AF65-F5344CB8AC3E}">
        <p14:creationId xmlns:p14="http://schemas.microsoft.com/office/powerpoint/2010/main" val="321632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E4A5D-D1A8-1FD8-FC97-EA98C9AC79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261296-FD81-4653-B601-6DD71D632B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5635C2-DC43-122C-C686-3E7068B102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4E3768-F8F4-087D-BAC2-E151883075EB}"/>
              </a:ext>
            </a:extLst>
          </p:cNvPr>
          <p:cNvSpPr>
            <a:spLocks noGrp="1"/>
          </p:cNvSpPr>
          <p:nvPr>
            <p:ph type="dt" sz="half" idx="10"/>
          </p:nvPr>
        </p:nvSpPr>
        <p:spPr/>
        <p:txBody>
          <a:bodyPr/>
          <a:lstStyle/>
          <a:p>
            <a:fld id="{3FF97FB6-CE89-41DB-A8D0-F4102A6D15E7}" type="datetimeFigureOut">
              <a:rPr lang="en-US" smtClean="0"/>
              <a:t>12/3/2023</a:t>
            </a:fld>
            <a:endParaRPr lang="en-US"/>
          </a:p>
        </p:txBody>
      </p:sp>
      <p:sp>
        <p:nvSpPr>
          <p:cNvPr id="6" name="Footer Placeholder 5">
            <a:extLst>
              <a:ext uri="{FF2B5EF4-FFF2-40B4-BE49-F238E27FC236}">
                <a16:creationId xmlns:a16="http://schemas.microsoft.com/office/drawing/2014/main" id="{E1F63E7E-B0A1-85D0-364A-CFAEB265AB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5FB243-FEC6-6DC3-DCD2-0DDB3AC7CECC}"/>
              </a:ext>
            </a:extLst>
          </p:cNvPr>
          <p:cNvSpPr>
            <a:spLocks noGrp="1"/>
          </p:cNvSpPr>
          <p:nvPr>
            <p:ph type="sldNum" sz="quarter" idx="12"/>
          </p:nvPr>
        </p:nvSpPr>
        <p:spPr/>
        <p:txBody>
          <a:bodyPr/>
          <a:lstStyle/>
          <a:p>
            <a:fld id="{B2874249-2717-4DE3-96F2-A3FAF69B7257}" type="slidenum">
              <a:rPr lang="en-US" smtClean="0"/>
              <a:t>‹#›</a:t>
            </a:fld>
            <a:endParaRPr lang="en-US"/>
          </a:p>
        </p:txBody>
      </p:sp>
    </p:spTree>
    <p:extLst>
      <p:ext uri="{BB962C8B-B14F-4D97-AF65-F5344CB8AC3E}">
        <p14:creationId xmlns:p14="http://schemas.microsoft.com/office/powerpoint/2010/main" val="4052618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6A5BA-D395-D288-7185-10CFC101B7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D470F4-DB11-5F63-E1C0-316A30CEA0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70A9E1-74DA-95D6-230B-EDA6D53FB9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80AC00-1E51-5CCD-0870-59D524A1CDF3}"/>
              </a:ext>
            </a:extLst>
          </p:cNvPr>
          <p:cNvSpPr>
            <a:spLocks noGrp="1"/>
          </p:cNvSpPr>
          <p:nvPr>
            <p:ph type="dt" sz="half" idx="10"/>
          </p:nvPr>
        </p:nvSpPr>
        <p:spPr/>
        <p:txBody>
          <a:bodyPr/>
          <a:lstStyle/>
          <a:p>
            <a:fld id="{3FF97FB6-CE89-41DB-A8D0-F4102A6D15E7}" type="datetimeFigureOut">
              <a:rPr lang="en-US" smtClean="0"/>
              <a:t>12/3/2023</a:t>
            </a:fld>
            <a:endParaRPr lang="en-US"/>
          </a:p>
        </p:txBody>
      </p:sp>
      <p:sp>
        <p:nvSpPr>
          <p:cNvPr id="6" name="Footer Placeholder 5">
            <a:extLst>
              <a:ext uri="{FF2B5EF4-FFF2-40B4-BE49-F238E27FC236}">
                <a16:creationId xmlns:a16="http://schemas.microsoft.com/office/drawing/2014/main" id="{46C0F890-BD4A-C30D-91FF-710AAAC600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E3E304-A9A9-7186-8308-6F2BA17C0593}"/>
              </a:ext>
            </a:extLst>
          </p:cNvPr>
          <p:cNvSpPr>
            <a:spLocks noGrp="1"/>
          </p:cNvSpPr>
          <p:nvPr>
            <p:ph type="sldNum" sz="quarter" idx="12"/>
          </p:nvPr>
        </p:nvSpPr>
        <p:spPr/>
        <p:txBody>
          <a:bodyPr/>
          <a:lstStyle/>
          <a:p>
            <a:fld id="{B2874249-2717-4DE3-96F2-A3FAF69B7257}" type="slidenum">
              <a:rPr lang="en-US" smtClean="0"/>
              <a:t>‹#›</a:t>
            </a:fld>
            <a:endParaRPr lang="en-US"/>
          </a:p>
        </p:txBody>
      </p:sp>
    </p:spTree>
    <p:extLst>
      <p:ext uri="{BB962C8B-B14F-4D97-AF65-F5344CB8AC3E}">
        <p14:creationId xmlns:p14="http://schemas.microsoft.com/office/powerpoint/2010/main" val="3451549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6426DD-315E-D2F3-CF62-121AFC3B68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FB7112-8CC9-10BD-EE03-2E826EE116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4878FC-7237-C487-9F09-CA188949E1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F97FB6-CE89-41DB-A8D0-F4102A6D15E7}" type="datetimeFigureOut">
              <a:rPr lang="en-US" smtClean="0"/>
              <a:t>12/3/2023</a:t>
            </a:fld>
            <a:endParaRPr lang="en-US"/>
          </a:p>
        </p:txBody>
      </p:sp>
      <p:sp>
        <p:nvSpPr>
          <p:cNvPr id="5" name="Footer Placeholder 4">
            <a:extLst>
              <a:ext uri="{FF2B5EF4-FFF2-40B4-BE49-F238E27FC236}">
                <a16:creationId xmlns:a16="http://schemas.microsoft.com/office/drawing/2014/main" id="{074E73E3-9556-1E7F-4158-0F95AC26EA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E964B4-311F-3722-BEC8-7CB5ED5810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74249-2717-4DE3-96F2-A3FAF69B7257}" type="slidenum">
              <a:rPr lang="en-US" smtClean="0"/>
              <a:t>‹#›</a:t>
            </a:fld>
            <a:endParaRPr lang="en-US"/>
          </a:p>
        </p:txBody>
      </p:sp>
    </p:spTree>
    <p:extLst>
      <p:ext uri="{BB962C8B-B14F-4D97-AF65-F5344CB8AC3E}">
        <p14:creationId xmlns:p14="http://schemas.microsoft.com/office/powerpoint/2010/main" val="3993424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A024A-2E99-6699-7252-8995DA2B9B3B}"/>
              </a:ext>
            </a:extLst>
          </p:cNvPr>
          <p:cNvSpPr>
            <a:spLocks noGrp="1"/>
          </p:cNvSpPr>
          <p:nvPr>
            <p:ph type="ctrTitle"/>
          </p:nvPr>
        </p:nvSpPr>
        <p:spPr>
          <a:xfrm>
            <a:off x="1315615" y="1122362"/>
            <a:ext cx="9554547" cy="2523363"/>
          </a:xfrm>
        </p:spPr>
        <p:txBody>
          <a:bodyPr>
            <a:normAutofit/>
          </a:bodyPr>
          <a:lstStyle/>
          <a:p>
            <a:r>
              <a:rPr lang="en-US" sz="3500" dirty="0">
                <a:latin typeface="Times New Roman" panose="02020603050405020304" pitchFamily="18" charset="0"/>
                <a:cs typeface="Times New Roman" panose="02020603050405020304" pitchFamily="18" charset="0"/>
              </a:rPr>
              <a:t>Closing the gap? </a:t>
            </a:r>
            <a:br>
              <a:rPr lang="en-US" sz="3500" dirty="0">
                <a:latin typeface="Times New Roman" panose="02020603050405020304" pitchFamily="18" charset="0"/>
                <a:cs typeface="Times New Roman" panose="02020603050405020304" pitchFamily="18" charset="0"/>
              </a:rPr>
            </a:br>
            <a:r>
              <a:rPr lang="en-US" sz="3500" dirty="0">
                <a:latin typeface="Times New Roman" panose="02020603050405020304" pitchFamily="18" charset="0"/>
                <a:cs typeface="Times New Roman" panose="02020603050405020304" pitchFamily="18" charset="0"/>
              </a:rPr>
              <a:t>A systematic review on the effects of women in the C-suite on gender equality in labor market outcomes</a:t>
            </a:r>
          </a:p>
        </p:txBody>
      </p:sp>
      <p:sp>
        <p:nvSpPr>
          <p:cNvPr id="3" name="Subtitle 2">
            <a:extLst>
              <a:ext uri="{FF2B5EF4-FFF2-40B4-BE49-F238E27FC236}">
                <a16:creationId xmlns:a16="http://schemas.microsoft.com/office/drawing/2014/main" id="{D9EA2E17-1D89-9B44-9F3D-4FA68F917AB1}"/>
              </a:ext>
            </a:extLst>
          </p:cNvPr>
          <p:cNvSpPr>
            <a:spLocks noGrp="1"/>
          </p:cNvSpPr>
          <p:nvPr>
            <p:ph type="subTitle" idx="1"/>
          </p:nvPr>
        </p:nvSpPr>
        <p:spPr>
          <a:xfrm>
            <a:off x="1524000" y="4326433"/>
            <a:ext cx="9144000" cy="1655762"/>
          </a:xfrm>
        </p:spPr>
        <p:txBody>
          <a:bodyPr/>
          <a:lstStyle/>
          <a:p>
            <a:r>
              <a:rPr lang="en-US" b="1" dirty="0" err="1">
                <a:latin typeface="Times New Roman" panose="02020603050405020304" pitchFamily="18" charset="0"/>
                <a:cs typeface="Times New Roman" panose="02020603050405020304" pitchFamily="18" charset="0"/>
              </a:rPr>
              <a:t>Yonjin</a:t>
            </a:r>
            <a:r>
              <a:rPr lang="en-US" b="1" dirty="0">
                <a:latin typeface="Times New Roman" panose="02020603050405020304" pitchFamily="18" charset="0"/>
                <a:cs typeface="Times New Roman" panose="02020603050405020304" pitchFamily="18" charset="0"/>
              </a:rPr>
              <a:t> Suh</a:t>
            </a:r>
          </a:p>
          <a:p>
            <a:r>
              <a:rPr lang="en-US" dirty="0">
                <a:latin typeface="Times New Roman" panose="02020603050405020304" pitchFamily="18" charset="0"/>
                <a:cs typeface="Times New Roman" panose="02020603050405020304" pitchFamily="18" charset="0"/>
              </a:rPr>
              <a:t>BADM 504</a:t>
            </a:r>
          </a:p>
        </p:txBody>
      </p:sp>
    </p:spTree>
    <p:extLst>
      <p:ext uri="{BB962C8B-B14F-4D97-AF65-F5344CB8AC3E}">
        <p14:creationId xmlns:p14="http://schemas.microsoft.com/office/powerpoint/2010/main" val="3857693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DCBBE-C394-55B0-3920-5DA391FC0088}"/>
              </a:ext>
            </a:extLst>
          </p:cNvPr>
          <p:cNvSpPr>
            <a:spLocks noGrp="1"/>
          </p:cNvSpPr>
          <p:nvPr>
            <p:ph type="title"/>
          </p:nvPr>
        </p:nvSpPr>
        <p:spPr>
          <a:xfrm>
            <a:off x="373224" y="365125"/>
            <a:ext cx="11476654" cy="1325563"/>
          </a:xfrm>
        </p:spPr>
        <p:txBody>
          <a:bodyPr>
            <a:normAutofit/>
          </a:bodyPr>
          <a:lstStyle/>
          <a:p>
            <a:pPr algn="ctr"/>
            <a:r>
              <a:rPr lang="en-US" sz="4000" b="1" dirty="0"/>
              <a:t>Preliminary descriptive statistics</a:t>
            </a:r>
          </a:p>
        </p:txBody>
      </p:sp>
      <p:sp>
        <p:nvSpPr>
          <p:cNvPr id="3" name="Content Placeholder 2">
            <a:extLst>
              <a:ext uri="{FF2B5EF4-FFF2-40B4-BE49-F238E27FC236}">
                <a16:creationId xmlns:a16="http://schemas.microsoft.com/office/drawing/2014/main" id="{1DB4EFDA-433C-1CD0-CF7F-7A0293735477}"/>
              </a:ext>
            </a:extLst>
          </p:cNvPr>
          <p:cNvSpPr>
            <a:spLocks noGrp="1"/>
          </p:cNvSpPr>
          <p:nvPr>
            <p:ph idx="1"/>
          </p:nvPr>
        </p:nvSpPr>
        <p:spPr>
          <a:xfrm>
            <a:off x="503853" y="1825625"/>
            <a:ext cx="11196735" cy="4351338"/>
          </a:xfrm>
        </p:spPr>
        <p:txBody>
          <a:bodyPr>
            <a:normAutofit fontScale="92500"/>
          </a:bodyPr>
          <a:lstStyle/>
          <a:p>
            <a:r>
              <a:rPr lang="en-US" dirty="0"/>
              <a:t>Two-thirds on gender representation at the top and lower management, one thirds on gender wage/pay gap</a:t>
            </a:r>
          </a:p>
          <a:p>
            <a:r>
              <a:rPr lang="en-US" dirty="0"/>
              <a:t>Two-thirds of the articles argue for positive effects and one-third of the articles argue for negative effects</a:t>
            </a:r>
          </a:p>
          <a:p>
            <a:r>
              <a:rPr lang="en-US" dirty="0"/>
              <a:t>Most research conducted in US or European countries (only one in Asia and only two multi-country studies)</a:t>
            </a:r>
          </a:p>
          <a:p>
            <a:r>
              <a:rPr lang="en-US" dirty="0"/>
              <a:t>All use panel and archival data</a:t>
            </a:r>
          </a:p>
          <a:p>
            <a:r>
              <a:rPr lang="en-US" dirty="0"/>
              <a:t>About two-third focused only on main effects (without moderators or mediators), one-third focused on moderators, and only three studies examined mediators </a:t>
            </a:r>
          </a:p>
          <a:p>
            <a:r>
              <a:rPr lang="en-US" dirty="0"/>
              <a:t>Most often used theory is social role theory and critical mass theory </a:t>
            </a:r>
          </a:p>
        </p:txBody>
      </p:sp>
    </p:spTree>
    <p:extLst>
      <p:ext uri="{BB962C8B-B14F-4D97-AF65-F5344CB8AC3E}">
        <p14:creationId xmlns:p14="http://schemas.microsoft.com/office/powerpoint/2010/main" val="2742629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0A0B1-5B13-B074-D7BE-65FE88767D0E}"/>
              </a:ext>
            </a:extLst>
          </p:cNvPr>
          <p:cNvSpPr>
            <a:spLocks noGrp="1"/>
          </p:cNvSpPr>
          <p:nvPr>
            <p:ph type="title"/>
          </p:nvPr>
        </p:nvSpPr>
        <p:spPr>
          <a:xfrm>
            <a:off x="270588" y="365125"/>
            <a:ext cx="11560628" cy="1325563"/>
          </a:xfrm>
        </p:spPr>
        <p:txBody>
          <a:bodyPr/>
          <a:lstStyle/>
          <a:p>
            <a:pPr algn="ctr"/>
            <a:r>
              <a:rPr lang="en-US" b="1" dirty="0"/>
              <a:t>Examination of Variables and Relationships</a:t>
            </a:r>
          </a:p>
        </p:txBody>
      </p:sp>
      <p:sp>
        <p:nvSpPr>
          <p:cNvPr id="3" name="Content Placeholder 2">
            <a:extLst>
              <a:ext uri="{FF2B5EF4-FFF2-40B4-BE49-F238E27FC236}">
                <a16:creationId xmlns:a16="http://schemas.microsoft.com/office/drawing/2014/main" id="{5C0CC4D1-392A-6D71-D307-20BCF980AD10}"/>
              </a:ext>
            </a:extLst>
          </p:cNvPr>
          <p:cNvSpPr>
            <a:spLocks noGrp="1"/>
          </p:cNvSpPr>
          <p:nvPr>
            <p:ph idx="1"/>
          </p:nvPr>
        </p:nvSpPr>
        <p:spPr/>
        <p:txBody>
          <a:bodyPr>
            <a:normAutofit fontScale="85000" lnSpcReduction="20000"/>
          </a:bodyPr>
          <a:lstStyle/>
          <a:p>
            <a:r>
              <a:rPr lang="en-US" b="1" dirty="0"/>
              <a:t>Outcomes:</a:t>
            </a:r>
          </a:p>
          <a:p>
            <a:pPr lvl="1"/>
            <a:r>
              <a:rPr lang="en-US" dirty="0"/>
              <a:t>Representation(promotion) at the top, middle and lower levels of management, gender segregation in employment, discrimination in hiring, gender wage/pay gap (R vs P vs Both)</a:t>
            </a:r>
          </a:p>
          <a:p>
            <a:r>
              <a:rPr lang="en-US" b="1" dirty="0"/>
              <a:t>Potential direction of relationships:</a:t>
            </a:r>
          </a:p>
          <a:p>
            <a:pPr lvl="1"/>
            <a:r>
              <a:rPr lang="en-US" dirty="0"/>
              <a:t>Same level: Board of directors – Board of director, CEO/TMT – TMT </a:t>
            </a:r>
          </a:p>
          <a:p>
            <a:pPr lvl="1"/>
            <a:r>
              <a:rPr lang="en-US" dirty="0"/>
              <a:t>Trickle down effects: Board of directors – TMT </a:t>
            </a:r>
          </a:p>
          <a:p>
            <a:pPr lvl="1"/>
            <a:r>
              <a:rPr lang="en-US" dirty="0"/>
              <a:t>Trickle up effects: TMT – Board of directors, LLMM – TMT, Overall – TMT &amp; Board</a:t>
            </a:r>
          </a:p>
          <a:p>
            <a:pPr lvl="1"/>
            <a:r>
              <a:rPr lang="en-US" dirty="0"/>
              <a:t>Spillover effects from other firms or the overall industry: Corporate Client TMT – MMLM, Connected firm or industry average of board of directors – Board of directors &amp; TMT</a:t>
            </a:r>
          </a:p>
          <a:p>
            <a:r>
              <a:rPr lang="en-US" b="1" dirty="0"/>
              <a:t>Moderators:</a:t>
            </a:r>
          </a:p>
          <a:p>
            <a:pPr lvl="1"/>
            <a:r>
              <a:rPr lang="en-US" dirty="0"/>
              <a:t>Critical mass, Time, Regulation, Managerial discretion &amp; Power, Other board characteristics, Female-friendliness of firm, etc.</a:t>
            </a:r>
          </a:p>
          <a:p>
            <a:r>
              <a:rPr lang="en-US" b="1" dirty="0"/>
              <a:t>Mediators:</a:t>
            </a:r>
          </a:p>
          <a:p>
            <a:pPr lvl="1"/>
            <a:r>
              <a:rPr lang="en-US" dirty="0"/>
              <a:t>Diversity and equality practices, diversity discounts, changes in terms of composition, structure, size and functioning</a:t>
            </a:r>
          </a:p>
        </p:txBody>
      </p:sp>
    </p:spTree>
    <p:extLst>
      <p:ext uri="{BB962C8B-B14F-4D97-AF65-F5344CB8AC3E}">
        <p14:creationId xmlns:p14="http://schemas.microsoft.com/office/powerpoint/2010/main" val="3698178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CB696-D9E1-C026-E1FC-6912211F3997}"/>
              </a:ext>
            </a:extLst>
          </p:cNvPr>
          <p:cNvSpPr>
            <a:spLocks noGrp="1"/>
          </p:cNvSpPr>
          <p:nvPr>
            <p:ph type="title"/>
          </p:nvPr>
        </p:nvSpPr>
        <p:spPr>
          <a:xfrm>
            <a:off x="429208" y="365125"/>
            <a:ext cx="11374016" cy="1325563"/>
          </a:xfrm>
        </p:spPr>
        <p:txBody>
          <a:bodyPr>
            <a:normAutofit/>
          </a:bodyPr>
          <a:lstStyle/>
          <a:p>
            <a:pPr algn="ctr"/>
            <a:r>
              <a:rPr lang="en-US" sz="4000" b="1" dirty="0"/>
              <a:t>Key theories/arguments used</a:t>
            </a:r>
          </a:p>
        </p:txBody>
      </p:sp>
      <p:sp>
        <p:nvSpPr>
          <p:cNvPr id="7" name="Content Placeholder 6">
            <a:extLst>
              <a:ext uri="{FF2B5EF4-FFF2-40B4-BE49-F238E27FC236}">
                <a16:creationId xmlns:a16="http://schemas.microsoft.com/office/drawing/2014/main" id="{6C8A86E7-1BB6-702B-AD21-6867BEF2CEA2}"/>
              </a:ext>
            </a:extLst>
          </p:cNvPr>
          <p:cNvSpPr>
            <a:spLocks noGrp="1"/>
          </p:cNvSpPr>
          <p:nvPr>
            <p:ph idx="1"/>
          </p:nvPr>
        </p:nvSpPr>
        <p:spPr/>
        <p:txBody>
          <a:bodyPr/>
          <a:lstStyle/>
          <a:p>
            <a:endParaRPr lang="en-US"/>
          </a:p>
        </p:txBody>
      </p:sp>
      <p:pic>
        <p:nvPicPr>
          <p:cNvPr id="11" name="Picture 10">
            <a:extLst>
              <a:ext uri="{FF2B5EF4-FFF2-40B4-BE49-F238E27FC236}">
                <a16:creationId xmlns:a16="http://schemas.microsoft.com/office/drawing/2014/main" id="{C71A4033-2C69-9467-C022-22E20297EDDC}"/>
              </a:ext>
            </a:extLst>
          </p:cNvPr>
          <p:cNvPicPr>
            <a:picLocks noChangeAspect="1"/>
          </p:cNvPicPr>
          <p:nvPr/>
        </p:nvPicPr>
        <p:blipFill>
          <a:blip r:embed="rId2"/>
          <a:stretch>
            <a:fillRect/>
          </a:stretch>
        </p:blipFill>
        <p:spPr>
          <a:xfrm>
            <a:off x="2369212" y="1985679"/>
            <a:ext cx="7901211" cy="4031230"/>
          </a:xfrm>
          <a:prstGeom prst="rect">
            <a:avLst/>
          </a:prstGeom>
        </p:spPr>
      </p:pic>
    </p:spTree>
    <p:extLst>
      <p:ext uri="{BB962C8B-B14F-4D97-AF65-F5344CB8AC3E}">
        <p14:creationId xmlns:p14="http://schemas.microsoft.com/office/powerpoint/2010/main" val="613676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F08A0-1E3D-3CB5-A72F-828F500F7756}"/>
              </a:ext>
            </a:extLst>
          </p:cNvPr>
          <p:cNvSpPr>
            <a:spLocks noGrp="1"/>
          </p:cNvSpPr>
          <p:nvPr>
            <p:ph type="title"/>
          </p:nvPr>
        </p:nvSpPr>
        <p:spPr>
          <a:xfrm>
            <a:off x="436983" y="355794"/>
            <a:ext cx="11375571" cy="1325563"/>
          </a:xfrm>
        </p:spPr>
        <p:txBody>
          <a:bodyPr/>
          <a:lstStyle/>
          <a:p>
            <a:pPr algn="ctr"/>
            <a:r>
              <a:rPr lang="en-US" dirty="0"/>
              <a:t>Three perspectives:                                              Positive vs Negative vs It depends</a:t>
            </a:r>
          </a:p>
        </p:txBody>
      </p:sp>
      <p:sp>
        <p:nvSpPr>
          <p:cNvPr id="3" name="Content Placeholder 2">
            <a:extLst>
              <a:ext uri="{FF2B5EF4-FFF2-40B4-BE49-F238E27FC236}">
                <a16:creationId xmlns:a16="http://schemas.microsoft.com/office/drawing/2014/main" id="{8A5D19CD-F567-7445-5B4B-83F0EF5C2C56}"/>
              </a:ext>
            </a:extLst>
          </p:cNvPr>
          <p:cNvSpPr>
            <a:spLocks noGrp="1"/>
          </p:cNvSpPr>
          <p:nvPr>
            <p:ph idx="1"/>
          </p:nvPr>
        </p:nvSpPr>
        <p:spPr/>
        <p:txBody>
          <a:bodyPr>
            <a:normAutofit/>
          </a:bodyPr>
          <a:lstStyle/>
          <a:p>
            <a:r>
              <a:rPr lang="en-US" b="1" dirty="0"/>
              <a:t>Positive: </a:t>
            </a:r>
          </a:p>
          <a:p>
            <a:pPr lvl="1"/>
            <a:r>
              <a:rPr lang="en-US" dirty="0"/>
              <a:t>Social role theory &amp; Social identity theory &amp; Homophily theory &amp; Signaling theory → Similarity-attraction hypothesis &amp; Inter-group contact hypothesis &amp; Signaling of quality</a:t>
            </a:r>
          </a:p>
          <a:p>
            <a:r>
              <a:rPr lang="en-US" b="1" dirty="0"/>
              <a:t>Negative: </a:t>
            </a:r>
          </a:p>
          <a:p>
            <a:pPr lvl="1"/>
            <a:r>
              <a:rPr lang="en-US" dirty="0"/>
              <a:t>Institutional theory &amp; Agency theory &amp;  Gender role congruity theory &amp; Social identity theory → Queen bee syndrome &amp; Diversity discount/Implicit quota hypothesis &amp; Pursuit of self-interests</a:t>
            </a:r>
          </a:p>
          <a:p>
            <a:r>
              <a:rPr lang="en-US" b="1" dirty="0"/>
              <a:t>It depends: </a:t>
            </a:r>
          </a:p>
          <a:p>
            <a:pPr lvl="1"/>
            <a:r>
              <a:rPr lang="en-US" dirty="0"/>
              <a:t>Critical mass theory &amp; Upper echelons theory → Need numbers &amp; Power &amp; Discretion</a:t>
            </a:r>
          </a:p>
        </p:txBody>
      </p:sp>
    </p:spTree>
    <p:extLst>
      <p:ext uri="{BB962C8B-B14F-4D97-AF65-F5344CB8AC3E}">
        <p14:creationId xmlns:p14="http://schemas.microsoft.com/office/powerpoint/2010/main" val="2999890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4D6B9-5848-2D9A-D49C-A1FA82DAD84F}"/>
              </a:ext>
            </a:extLst>
          </p:cNvPr>
          <p:cNvSpPr>
            <a:spLocks noGrp="1"/>
          </p:cNvSpPr>
          <p:nvPr>
            <p:ph type="title"/>
          </p:nvPr>
        </p:nvSpPr>
        <p:spPr>
          <a:xfrm>
            <a:off x="363894" y="365125"/>
            <a:ext cx="11467322" cy="1325563"/>
          </a:xfrm>
        </p:spPr>
        <p:txBody>
          <a:bodyPr/>
          <a:lstStyle/>
          <a:p>
            <a:pPr algn="ctr"/>
            <a:r>
              <a:rPr lang="en-US" dirty="0"/>
              <a:t>Agenda for Future research</a:t>
            </a:r>
          </a:p>
        </p:txBody>
      </p:sp>
      <p:sp>
        <p:nvSpPr>
          <p:cNvPr id="3" name="Content Placeholder 2">
            <a:extLst>
              <a:ext uri="{FF2B5EF4-FFF2-40B4-BE49-F238E27FC236}">
                <a16:creationId xmlns:a16="http://schemas.microsoft.com/office/drawing/2014/main" id="{D45135A1-5D4E-9CDF-6B23-6189D789D47C}"/>
              </a:ext>
            </a:extLst>
          </p:cNvPr>
          <p:cNvSpPr>
            <a:spLocks noGrp="1"/>
          </p:cNvSpPr>
          <p:nvPr>
            <p:ph idx="1"/>
          </p:nvPr>
        </p:nvSpPr>
        <p:spPr/>
        <p:txBody>
          <a:bodyPr/>
          <a:lstStyle/>
          <a:p>
            <a:r>
              <a:rPr lang="en-US" sz="2500" dirty="0"/>
              <a:t>Research on trickle-down effects to lower levels of management and overall levels of equity and diversity in the organization</a:t>
            </a:r>
          </a:p>
          <a:p>
            <a:r>
              <a:rPr lang="en-US" sz="2500" dirty="0"/>
              <a:t>Research on spillover effects from outside the firm</a:t>
            </a:r>
          </a:p>
          <a:p>
            <a:r>
              <a:rPr lang="en-US" sz="2500" dirty="0"/>
              <a:t>Research on boundary conditions, especially as conclusions are divided</a:t>
            </a:r>
          </a:p>
          <a:p>
            <a:r>
              <a:rPr lang="en-US" sz="2500" dirty="0"/>
              <a:t>Research that actually tests mechanisms</a:t>
            </a:r>
          </a:p>
          <a:p>
            <a:r>
              <a:rPr lang="en-US" sz="2500" dirty="0"/>
              <a:t>Research at multiple levels of analysis</a:t>
            </a:r>
          </a:p>
          <a:p>
            <a:r>
              <a:rPr lang="en-US" sz="2500" dirty="0"/>
              <a:t>Research on cross-country and cross-cultural effects (Does DEI issues not matter yet for developing countries?)</a:t>
            </a:r>
          </a:p>
          <a:p>
            <a:endParaRPr lang="en-US" dirty="0"/>
          </a:p>
          <a:p>
            <a:endParaRPr lang="en-US" dirty="0"/>
          </a:p>
        </p:txBody>
      </p:sp>
    </p:spTree>
    <p:extLst>
      <p:ext uri="{BB962C8B-B14F-4D97-AF65-F5344CB8AC3E}">
        <p14:creationId xmlns:p14="http://schemas.microsoft.com/office/powerpoint/2010/main" val="2119800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63A4-12D3-46C3-472F-19B6B23239A8}"/>
              </a:ext>
            </a:extLst>
          </p:cNvPr>
          <p:cNvSpPr>
            <a:spLocks noGrp="1"/>
          </p:cNvSpPr>
          <p:nvPr>
            <p:ph type="title"/>
          </p:nvPr>
        </p:nvSpPr>
        <p:spPr>
          <a:xfrm>
            <a:off x="289249" y="365125"/>
            <a:ext cx="11541967" cy="1325563"/>
          </a:xfrm>
        </p:spPr>
        <p:txBody>
          <a:bodyPr/>
          <a:lstStyle/>
          <a:p>
            <a:pPr algn="ctr"/>
            <a:r>
              <a:rPr lang="en-US" dirty="0"/>
              <a:t>Reference list of journal articles</a:t>
            </a:r>
          </a:p>
        </p:txBody>
      </p:sp>
      <p:sp>
        <p:nvSpPr>
          <p:cNvPr id="3" name="Content Placeholder 2">
            <a:extLst>
              <a:ext uri="{FF2B5EF4-FFF2-40B4-BE49-F238E27FC236}">
                <a16:creationId xmlns:a16="http://schemas.microsoft.com/office/drawing/2014/main" id="{0D25303F-B1E5-1197-FB35-87F365BA2A05}"/>
              </a:ext>
            </a:extLst>
          </p:cNvPr>
          <p:cNvSpPr>
            <a:spLocks noGrp="1"/>
          </p:cNvSpPr>
          <p:nvPr>
            <p:ph idx="1"/>
          </p:nvPr>
        </p:nvSpPr>
        <p:spPr/>
        <p:txBody>
          <a:bodyPr>
            <a:normAutofit fontScale="32500" lnSpcReduction="20000"/>
          </a:bodyPr>
          <a:lstStyle/>
          <a:p>
            <a:r>
              <a:rPr lang="en-US" dirty="0"/>
              <a:t>Ali, M., </a:t>
            </a:r>
            <a:r>
              <a:rPr lang="en-US" dirty="0" err="1"/>
              <a:t>Grabarski</a:t>
            </a:r>
            <a:r>
              <a:rPr lang="en-US" dirty="0"/>
              <a:t>, M. K., &amp; Konrad, A. M. (2021). Trickle‐down and bottom‐up effects of women's representation in the context of industry gender composition: A panel data investigation. </a:t>
            </a:r>
            <a:r>
              <a:rPr lang="en-US" i="1" dirty="0"/>
              <a:t>Human Resource Management, 60(4</a:t>
            </a:r>
            <a:r>
              <a:rPr lang="en-US" dirty="0"/>
              <a:t>), 559-580.</a:t>
            </a:r>
          </a:p>
          <a:p>
            <a:r>
              <a:rPr lang="en-US" b="0" i="0" dirty="0">
                <a:solidFill>
                  <a:srgbClr val="222222"/>
                </a:solidFill>
                <a:effectLst/>
              </a:rPr>
              <a:t>Amore, M. D., &amp; Garofalo, O. (2021). Pay inequality and gender dynamics in top executive positions. </a:t>
            </a:r>
            <a:r>
              <a:rPr lang="en-US" b="0" i="1" dirty="0">
                <a:solidFill>
                  <a:srgbClr val="222222"/>
                </a:solidFill>
                <a:effectLst/>
              </a:rPr>
              <a:t>Corporate Governance: An International Review</a:t>
            </a:r>
            <a:r>
              <a:rPr lang="en-US" b="0" i="0" dirty="0">
                <a:solidFill>
                  <a:srgbClr val="222222"/>
                </a:solidFill>
                <a:effectLst/>
              </a:rPr>
              <a:t>, </a:t>
            </a:r>
            <a:r>
              <a:rPr lang="en-US" b="0" i="1" dirty="0">
                <a:solidFill>
                  <a:srgbClr val="222222"/>
                </a:solidFill>
                <a:effectLst/>
              </a:rPr>
              <a:t>29</a:t>
            </a:r>
            <a:r>
              <a:rPr lang="en-US" b="0" i="0" dirty="0">
                <a:solidFill>
                  <a:srgbClr val="222222"/>
                </a:solidFill>
                <a:effectLst/>
              </a:rPr>
              <a:t>(6), 526-540.</a:t>
            </a:r>
          </a:p>
          <a:p>
            <a:r>
              <a:rPr lang="en-US" b="0" i="0" dirty="0">
                <a:solidFill>
                  <a:srgbClr val="222222"/>
                </a:solidFill>
                <a:effectLst/>
              </a:rPr>
              <a:t>Beckman, C. M., &amp; Phillips, D. J. (2005). Interorganizational determinants of promotion: Client leadership and the attainment of women attorneys. </a:t>
            </a:r>
            <a:r>
              <a:rPr lang="en-US" b="0" i="1" dirty="0">
                <a:solidFill>
                  <a:srgbClr val="222222"/>
                </a:solidFill>
                <a:effectLst/>
              </a:rPr>
              <a:t>American Sociological Review</a:t>
            </a:r>
            <a:r>
              <a:rPr lang="en-US" b="0" i="0" dirty="0">
                <a:solidFill>
                  <a:srgbClr val="222222"/>
                </a:solidFill>
                <a:effectLst/>
              </a:rPr>
              <a:t>, </a:t>
            </a:r>
            <a:r>
              <a:rPr lang="en-US" b="0" i="1" dirty="0">
                <a:solidFill>
                  <a:srgbClr val="222222"/>
                </a:solidFill>
                <a:effectLst/>
              </a:rPr>
              <a:t>70</a:t>
            </a:r>
            <a:r>
              <a:rPr lang="en-US" b="0" i="0" dirty="0">
                <a:solidFill>
                  <a:srgbClr val="222222"/>
                </a:solidFill>
                <a:effectLst/>
              </a:rPr>
              <a:t>(4), 678-701.</a:t>
            </a:r>
          </a:p>
          <a:p>
            <a:r>
              <a:rPr lang="en-US" b="0" i="0" dirty="0">
                <a:solidFill>
                  <a:srgbClr val="222222"/>
                </a:solidFill>
                <a:effectLst/>
              </a:rPr>
              <a:t>Biswas, P. K., Chapple, L., Roberts, H., &amp; </a:t>
            </a:r>
            <a:r>
              <a:rPr lang="en-US" b="0" i="0" dirty="0" err="1">
                <a:solidFill>
                  <a:srgbClr val="222222"/>
                </a:solidFill>
                <a:effectLst/>
              </a:rPr>
              <a:t>Stainback</a:t>
            </a:r>
            <a:r>
              <a:rPr lang="en-US" b="0" i="0" dirty="0">
                <a:solidFill>
                  <a:srgbClr val="222222"/>
                </a:solidFill>
                <a:effectLst/>
              </a:rPr>
              <a:t>, K. (2023). Board gender diversity and women in senior management. </a:t>
            </a:r>
            <a:r>
              <a:rPr lang="en-US" b="0" i="1" dirty="0">
                <a:solidFill>
                  <a:srgbClr val="222222"/>
                </a:solidFill>
                <a:effectLst/>
              </a:rPr>
              <a:t>Journal of Business Ethics</a:t>
            </a:r>
            <a:r>
              <a:rPr lang="en-US" b="0" i="0" dirty="0">
                <a:solidFill>
                  <a:srgbClr val="222222"/>
                </a:solidFill>
                <a:effectLst/>
              </a:rPr>
              <a:t>, </a:t>
            </a:r>
            <a:r>
              <a:rPr lang="en-US" b="0" i="1" dirty="0">
                <a:solidFill>
                  <a:srgbClr val="222222"/>
                </a:solidFill>
                <a:effectLst/>
              </a:rPr>
              <a:t>182</a:t>
            </a:r>
            <a:r>
              <a:rPr lang="en-US" b="0" i="0" dirty="0">
                <a:solidFill>
                  <a:srgbClr val="222222"/>
                </a:solidFill>
                <a:effectLst/>
              </a:rPr>
              <a:t>(1), 177-198.</a:t>
            </a:r>
          </a:p>
          <a:p>
            <a:r>
              <a:rPr lang="en-US" b="0" i="0" dirty="0">
                <a:solidFill>
                  <a:srgbClr val="222222"/>
                </a:solidFill>
                <a:effectLst/>
              </a:rPr>
              <a:t>Biswas, P. K., Roberts, H., &amp; </a:t>
            </a:r>
            <a:r>
              <a:rPr lang="en-US" b="0" i="0" dirty="0" err="1">
                <a:solidFill>
                  <a:srgbClr val="222222"/>
                </a:solidFill>
                <a:effectLst/>
              </a:rPr>
              <a:t>Stainback</a:t>
            </a:r>
            <a:r>
              <a:rPr lang="en-US" b="0" i="0" dirty="0">
                <a:solidFill>
                  <a:srgbClr val="222222"/>
                </a:solidFill>
                <a:effectLst/>
              </a:rPr>
              <a:t>, K. (2021). Does women's board representation affect non‐managerial gender inequality?. </a:t>
            </a:r>
            <a:r>
              <a:rPr lang="en-US" b="0" i="1" dirty="0">
                <a:solidFill>
                  <a:srgbClr val="222222"/>
                </a:solidFill>
                <a:effectLst/>
              </a:rPr>
              <a:t>Human Resource Management</a:t>
            </a:r>
            <a:r>
              <a:rPr lang="en-US" b="0" i="0" dirty="0">
                <a:solidFill>
                  <a:srgbClr val="222222"/>
                </a:solidFill>
                <a:effectLst/>
              </a:rPr>
              <a:t>, </a:t>
            </a:r>
            <a:r>
              <a:rPr lang="en-US" b="0" i="1" dirty="0">
                <a:solidFill>
                  <a:srgbClr val="222222"/>
                </a:solidFill>
                <a:effectLst/>
              </a:rPr>
              <a:t>60</a:t>
            </a:r>
            <a:r>
              <a:rPr lang="en-US" b="0" i="0" dirty="0">
                <a:solidFill>
                  <a:srgbClr val="222222"/>
                </a:solidFill>
                <a:effectLst/>
              </a:rPr>
              <a:t>(4), 659-680.</a:t>
            </a:r>
          </a:p>
          <a:p>
            <a:r>
              <a:rPr lang="en-US" b="0" i="0" dirty="0">
                <a:solidFill>
                  <a:srgbClr val="222222"/>
                </a:solidFill>
                <a:effectLst/>
              </a:rPr>
              <a:t>Carter, M. E., Franco, F., &amp; </a:t>
            </a:r>
            <a:r>
              <a:rPr lang="en-US" b="0" i="0" dirty="0" err="1">
                <a:solidFill>
                  <a:srgbClr val="222222"/>
                </a:solidFill>
                <a:effectLst/>
              </a:rPr>
              <a:t>Gine</a:t>
            </a:r>
            <a:r>
              <a:rPr lang="en-US" b="0" i="0" dirty="0">
                <a:solidFill>
                  <a:srgbClr val="222222"/>
                </a:solidFill>
                <a:effectLst/>
              </a:rPr>
              <a:t>, M. (2017). Executive gender pay gaps: The roles of female risk aversion and board representation. </a:t>
            </a:r>
            <a:r>
              <a:rPr lang="en-US" b="0" i="1" dirty="0">
                <a:solidFill>
                  <a:srgbClr val="222222"/>
                </a:solidFill>
                <a:effectLst/>
              </a:rPr>
              <a:t>Contemporary Accounting Research</a:t>
            </a:r>
            <a:r>
              <a:rPr lang="en-US" b="0" i="0" dirty="0">
                <a:solidFill>
                  <a:srgbClr val="222222"/>
                </a:solidFill>
                <a:effectLst/>
              </a:rPr>
              <a:t>, </a:t>
            </a:r>
            <a:r>
              <a:rPr lang="en-US" b="0" i="1" dirty="0">
                <a:solidFill>
                  <a:srgbClr val="222222"/>
                </a:solidFill>
                <a:effectLst/>
              </a:rPr>
              <a:t>34</a:t>
            </a:r>
            <a:r>
              <a:rPr lang="en-US" b="0" i="0" dirty="0">
                <a:solidFill>
                  <a:srgbClr val="222222"/>
                </a:solidFill>
                <a:effectLst/>
              </a:rPr>
              <a:t>(2), 1232-1264.</a:t>
            </a:r>
          </a:p>
          <a:p>
            <a:r>
              <a:rPr lang="en-US" b="0" i="0" dirty="0">
                <a:solidFill>
                  <a:srgbClr val="222222"/>
                </a:solidFill>
                <a:effectLst/>
              </a:rPr>
              <a:t>Cook, A., &amp; Glass, C. (2014). Women and top leadership positions: Towards an institutional analysis. </a:t>
            </a:r>
            <a:r>
              <a:rPr lang="en-US" b="0" i="1" dirty="0">
                <a:solidFill>
                  <a:srgbClr val="222222"/>
                </a:solidFill>
                <a:effectLst/>
              </a:rPr>
              <a:t>Gender, Work &amp; Organization</a:t>
            </a:r>
            <a:r>
              <a:rPr lang="en-US" b="0" i="0" dirty="0">
                <a:solidFill>
                  <a:srgbClr val="222222"/>
                </a:solidFill>
                <a:effectLst/>
              </a:rPr>
              <a:t>, </a:t>
            </a:r>
            <a:r>
              <a:rPr lang="en-US" b="0" i="1" dirty="0">
                <a:solidFill>
                  <a:srgbClr val="222222"/>
                </a:solidFill>
                <a:effectLst/>
              </a:rPr>
              <a:t>21</a:t>
            </a:r>
            <a:r>
              <a:rPr lang="en-US" b="0" i="0" dirty="0">
                <a:solidFill>
                  <a:srgbClr val="222222"/>
                </a:solidFill>
                <a:effectLst/>
              </a:rPr>
              <a:t>(1), 91-103.</a:t>
            </a:r>
          </a:p>
          <a:p>
            <a:r>
              <a:rPr lang="en-US" b="0" i="0" dirty="0">
                <a:solidFill>
                  <a:srgbClr val="222222"/>
                </a:solidFill>
                <a:effectLst/>
              </a:rPr>
              <a:t>Cook, A., Ingersoll, A. R., &amp; Glass, C. (2019). Gender gaps at the top: Does board composition affect executive compensation?. </a:t>
            </a:r>
            <a:r>
              <a:rPr lang="en-US" b="0" i="1" dirty="0">
                <a:solidFill>
                  <a:srgbClr val="222222"/>
                </a:solidFill>
                <a:effectLst/>
              </a:rPr>
              <a:t>Human Relations</a:t>
            </a:r>
            <a:r>
              <a:rPr lang="en-US" b="0" i="0" dirty="0">
                <a:solidFill>
                  <a:srgbClr val="222222"/>
                </a:solidFill>
                <a:effectLst/>
              </a:rPr>
              <a:t>, </a:t>
            </a:r>
            <a:r>
              <a:rPr lang="en-US" b="0" i="1" dirty="0">
                <a:solidFill>
                  <a:srgbClr val="222222"/>
                </a:solidFill>
                <a:effectLst/>
              </a:rPr>
              <a:t>72</a:t>
            </a:r>
            <a:r>
              <a:rPr lang="en-US" b="0" i="0" dirty="0">
                <a:solidFill>
                  <a:srgbClr val="222222"/>
                </a:solidFill>
                <a:effectLst/>
              </a:rPr>
              <a:t>(8), 1292-1314.</a:t>
            </a:r>
            <a:endParaRPr lang="en-US" dirty="0">
              <a:solidFill>
                <a:srgbClr val="222222"/>
              </a:solidFill>
            </a:endParaRPr>
          </a:p>
          <a:p>
            <a:r>
              <a:rPr lang="en-US" b="0" i="0" dirty="0">
                <a:solidFill>
                  <a:srgbClr val="222222"/>
                </a:solidFill>
                <a:effectLst/>
              </a:rPr>
              <a:t>Corwin, E. S., </a:t>
            </a:r>
            <a:r>
              <a:rPr lang="en-US" b="0" i="0" dirty="0" err="1">
                <a:solidFill>
                  <a:srgbClr val="222222"/>
                </a:solidFill>
                <a:effectLst/>
              </a:rPr>
              <a:t>Loncarich</a:t>
            </a:r>
            <a:r>
              <a:rPr lang="en-US" b="0" i="0" dirty="0">
                <a:solidFill>
                  <a:srgbClr val="222222"/>
                </a:solidFill>
                <a:effectLst/>
              </a:rPr>
              <a:t>, H., &amp; Ridge, J. W. (2022). What’s it like inside the hive? Managerial discretion drives TMT gender diversity of women-led firms. </a:t>
            </a:r>
            <a:r>
              <a:rPr lang="en-US" b="0" i="1" dirty="0">
                <a:solidFill>
                  <a:srgbClr val="222222"/>
                </a:solidFill>
                <a:effectLst/>
              </a:rPr>
              <a:t>Journal of Management</a:t>
            </a:r>
            <a:r>
              <a:rPr lang="en-US" b="0" i="0" dirty="0">
                <a:solidFill>
                  <a:srgbClr val="222222"/>
                </a:solidFill>
                <a:effectLst/>
              </a:rPr>
              <a:t>, </a:t>
            </a:r>
            <a:r>
              <a:rPr lang="en-US" b="0" i="1" dirty="0">
                <a:solidFill>
                  <a:srgbClr val="222222"/>
                </a:solidFill>
                <a:effectLst/>
              </a:rPr>
              <a:t>48</a:t>
            </a:r>
            <a:r>
              <a:rPr lang="en-US" b="0" i="0" dirty="0">
                <a:solidFill>
                  <a:srgbClr val="222222"/>
                </a:solidFill>
                <a:effectLst/>
              </a:rPr>
              <a:t>(4), 1003-1034.</a:t>
            </a:r>
          </a:p>
          <a:p>
            <a:r>
              <a:rPr lang="en-US" b="0" i="0" dirty="0">
                <a:solidFill>
                  <a:srgbClr val="222222"/>
                </a:solidFill>
                <a:effectLst/>
              </a:rPr>
              <a:t>De Cabo, R. M., </a:t>
            </a:r>
            <a:r>
              <a:rPr lang="en-US" b="0" i="0" dirty="0" err="1">
                <a:solidFill>
                  <a:srgbClr val="222222"/>
                </a:solidFill>
                <a:effectLst/>
              </a:rPr>
              <a:t>Gimeno</a:t>
            </a:r>
            <a:r>
              <a:rPr lang="en-US" b="0" i="0" dirty="0">
                <a:solidFill>
                  <a:srgbClr val="222222"/>
                </a:solidFill>
                <a:effectLst/>
              </a:rPr>
              <a:t>, R., &amp; </a:t>
            </a:r>
            <a:r>
              <a:rPr lang="en-US" b="0" i="0" dirty="0" err="1">
                <a:solidFill>
                  <a:srgbClr val="222222"/>
                </a:solidFill>
                <a:effectLst/>
              </a:rPr>
              <a:t>Escot</a:t>
            </a:r>
            <a:r>
              <a:rPr lang="en-US" b="0" i="0" dirty="0">
                <a:solidFill>
                  <a:srgbClr val="222222"/>
                </a:solidFill>
                <a:effectLst/>
              </a:rPr>
              <a:t>, L. (2011). Disentangling discrimination on Spanish boards of directors. </a:t>
            </a:r>
            <a:r>
              <a:rPr lang="en-US" b="0" i="1" dirty="0">
                <a:solidFill>
                  <a:srgbClr val="222222"/>
                </a:solidFill>
                <a:effectLst/>
              </a:rPr>
              <a:t>Corporate Governance: An International Review</a:t>
            </a:r>
            <a:r>
              <a:rPr lang="en-US" b="0" i="0" dirty="0">
                <a:solidFill>
                  <a:srgbClr val="222222"/>
                </a:solidFill>
                <a:effectLst/>
              </a:rPr>
              <a:t>, </a:t>
            </a:r>
            <a:r>
              <a:rPr lang="en-US" b="0" i="1" dirty="0">
                <a:solidFill>
                  <a:srgbClr val="222222"/>
                </a:solidFill>
                <a:effectLst/>
              </a:rPr>
              <a:t>19</a:t>
            </a:r>
            <a:r>
              <a:rPr lang="en-US" b="0" i="0" dirty="0">
                <a:solidFill>
                  <a:srgbClr val="222222"/>
                </a:solidFill>
                <a:effectLst/>
              </a:rPr>
              <a:t>(1), 77-95.</a:t>
            </a:r>
          </a:p>
          <a:p>
            <a:r>
              <a:rPr lang="en-US" b="0" i="0" dirty="0" err="1">
                <a:solidFill>
                  <a:srgbClr val="222222"/>
                </a:solidFill>
                <a:effectLst/>
              </a:rPr>
              <a:t>Dezső</a:t>
            </a:r>
            <a:r>
              <a:rPr lang="en-US" b="0" i="0" dirty="0">
                <a:solidFill>
                  <a:srgbClr val="222222"/>
                </a:solidFill>
                <a:effectLst/>
              </a:rPr>
              <a:t>, C. L., Li, Y., &amp; Ross, D. G. (2022). Female CEOs and the compensation of other top managers. </a:t>
            </a:r>
            <a:r>
              <a:rPr lang="en-US" b="0" i="1" dirty="0">
                <a:solidFill>
                  <a:srgbClr val="222222"/>
                </a:solidFill>
                <a:effectLst/>
              </a:rPr>
              <a:t>Journal of Applied Psychology</a:t>
            </a:r>
            <a:r>
              <a:rPr lang="en-US" b="0" i="0" dirty="0">
                <a:solidFill>
                  <a:srgbClr val="222222"/>
                </a:solidFill>
                <a:effectLst/>
              </a:rPr>
              <a:t>.</a:t>
            </a:r>
            <a:endParaRPr lang="en-US" dirty="0">
              <a:solidFill>
                <a:srgbClr val="222222"/>
              </a:solidFill>
            </a:endParaRPr>
          </a:p>
          <a:p>
            <a:r>
              <a:rPr lang="en-US" b="0" i="0" dirty="0" err="1">
                <a:solidFill>
                  <a:srgbClr val="222222"/>
                </a:solidFill>
                <a:effectLst/>
              </a:rPr>
              <a:t>Dezső</a:t>
            </a:r>
            <a:r>
              <a:rPr lang="en-US" b="0" i="0" dirty="0">
                <a:solidFill>
                  <a:srgbClr val="222222"/>
                </a:solidFill>
                <a:effectLst/>
              </a:rPr>
              <a:t>, C. L., Ross, D. G., &amp; Uribe, J. (2016). Is there an implicit quota on women in top management? A large‐sample statistical analysis. </a:t>
            </a:r>
            <a:r>
              <a:rPr lang="en-US" b="0" i="1" dirty="0">
                <a:solidFill>
                  <a:srgbClr val="222222"/>
                </a:solidFill>
                <a:effectLst/>
              </a:rPr>
              <a:t>Strategic Management Journal</a:t>
            </a:r>
            <a:r>
              <a:rPr lang="en-US" b="0" i="0" dirty="0">
                <a:solidFill>
                  <a:srgbClr val="222222"/>
                </a:solidFill>
                <a:effectLst/>
              </a:rPr>
              <a:t>, </a:t>
            </a:r>
            <a:r>
              <a:rPr lang="en-US" b="0" i="1" dirty="0">
                <a:solidFill>
                  <a:srgbClr val="222222"/>
                </a:solidFill>
                <a:effectLst/>
              </a:rPr>
              <a:t>37</a:t>
            </a:r>
            <a:r>
              <a:rPr lang="en-US" b="0" i="0" dirty="0">
                <a:solidFill>
                  <a:srgbClr val="222222"/>
                </a:solidFill>
                <a:effectLst/>
              </a:rPr>
              <a:t>(1), 98-115.</a:t>
            </a:r>
          </a:p>
          <a:p>
            <a:r>
              <a:rPr lang="en-US" sz="1800" b="0" i="0" u="none" strike="noStrike" dirty="0">
                <a:solidFill>
                  <a:srgbClr val="222222"/>
                </a:solidFill>
                <a:effectLst/>
              </a:rPr>
              <a:t>Dwivedi, P., &amp; </a:t>
            </a:r>
            <a:r>
              <a:rPr lang="en-US" sz="1800" b="0" i="0" u="none" strike="noStrike" dirty="0" err="1">
                <a:solidFill>
                  <a:srgbClr val="222222"/>
                </a:solidFill>
                <a:effectLst/>
              </a:rPr>
              <a:t>Paolella</a:t>
            </a:r>
            <a:r>
              <a:rPr lang="en-US" sz="1800" b="0" i="0" u="none" strike="noStrike" dirty="0">
                <a:solidFill>
                  <a:srgbClr val="222222"/>
                </a:solidFill>
                <a:effectLst/>
              </a:rPr>
              <a:t>, L. (2023). Tick-Off the Gender Diversity Box: Examining the Cross-Level Effects of Women's Representation in Senior Management. </a:t>
            </a:r>
            <a:r>
              <a:rPr lang="en-US" sz="1800" b="0" i="1" u="none" strike="noStrike" dirty="0">
                <a:solidFill>
                  <a:srgbClr val="222222"/>
                </a:solidFill>
                <a:effectLst/>
              </a:rPr>
              <a:t>Academy of Management Journal, Forthcoming</a:t>
            </a:r>
            <a:r>
              <a:rPr lang="en-US" sz="1800" b="0" i="0" u="none" strike="noStrike" dirty="0">
                <a:solidFill>
                  <a:srgbClr val="222222"/>
                </a:solidFill>
                <a:effectLst/>
              </a:rPr>
              <a:t>.</a:t>
            </a:r>
            <a:endParaRPr lang="en-US" sz="1800" u="none" strike="noStrike" dirty="0">
              <a:solidFill>
                <a:srgbClr val="222222"/>
              </a:solidFill>
            </a:endParaRPr>
          </a:p>
          <a:p>
            <a:r>
              <a:rPr lang="en-US" b="0" i="0" dirty="0">
                <a:solidFill>
                  <a:srgbClr val="222222"/>
                </a:solidFill>
                <a:effectLst/>
              </a:rPr>
              <a:t>Elvira, M. M., &amp; Cohen, L. E. (2001). Location matters: A cross-level analysis of the effects of organizational sex composition on turnover. </a:t>
            </a:r>
            <a:r>
              <a:rPr lang="en-US" b="0" i="1" dirty="0">
                <a:solidFill>
                  <a:srgbClr val="222222"/>
                </a:solidFill>
                <a:effectLst/>
              </a:rPr>
              <a:t>Academy of Management Journal</a:t>
            </a:r>
            <a:r>
              <a:rPr lang="en-US" b="0" i="0" dirty="0">
                <a:solidFill>
                  <a:srgbClr val="222222"/>
                </a:solidFill>
                <a:effectLst/>
              </a:rPr>
              <a:t>, </a:t>
            </a:r>
            <a:r>
              <a:rPr lang="en-US" b="0" i="1" dirty="0">
                <a:solidFill>
                  <a:srgbClr val="222222"/>
                </a:solidFill>
                <a:effectLst/>
              </a:rPr>
              <a:t>44</a:t>
            </a:r>
            <a:r>
              <a:rPr lang="en-US" b="0" i="0" dirty="0">
                <a:solidFill>
                  <a:srgbClr val="222222"/>
                </a:solidFill>
                <a:effectLst/>
              </a:rPr>
              <a:t>(3), 591-605.</a:t>
            </a:r>
          </a:p>
          <a:p>
            <a:r>
              <a:rPr lang="en-US" b="0" i="0" dirty="0">
                <a:solidFill>
                  <a:srgbClr val="222222"/>
                </a:solidFill>
                <a:effectLst/>
              </a:rPr>
              <a:t>Farrell, K. A., &amp; Hersch, P. L. (2005). Additions to corporate boards: The effect of gender. </a:t>
            </a:r>
            <a:r>
              <a:rPr lang="en-US" b="0" i="1" dirty="0">
                <a:solidFill>
                  <a:srgbClr val="222222"/>
                </a:solidFill>
                <a:effectLst/>
              </a:rPr>
              <a:t>Journal of Corporate finance</a:t>
            </a:r>
            <a:r>
              <a:rPr lang="en-US" b="0" i="0" dirty="0">
                <a:solidFill>
                  <a:srgbClr val="222222"/>
                </a:solidFill>
                <a:effectLst/>
              </a:rPr>
              <a:t>, </a:t>
            </a:r>
            <a:r>
              <a:rPr lang="en-US" b="0" i="1" dirty="0">
                <a:solidFill>
                  <a:srgbClr val="222222"/>
                </a:solidFill>
                <a:effectLst/>
              </a:rPr>
              <a:t>11</a:t>
            </a:r>
            <a:r>
              <a:rPr lang="en-US" b="0" i="0" dirty="0">
                <a:solidFill>
                  <a:srgbClr val="222222"/>
                </a:solidFill>
                <a:effectLst/>
              </a:rPr>
              <a:t>(1-2), 85-106.</a:t>
            </a:r>
            <a:endParaRPr lang="en-US" dirty="0">
              <a:solidFill>
                <a:srgbClr val="222222"/>
              </a:solidFill>
            </a:endParaRPr>
          </a:p>
          <a:p>
            <a:r>
              <a:rPr lang="en-US" b="0" i="0" dirty="0" err="1">
                <a:solidFill>
                  <a:srgbClr val="222222"/>
                </a:solidFill>
                <a:effectLst/>
              </a:rPr>
              <a:t>Flabbi</a:t>
            </a:r>
            <a:r>
              <a:rPr lang="en-US" b="0" i="0" dirty="0">
                <a:solidFill>
                  <a:srgbClr val="222222"/>
                </a:solidFill>
                <a:effectLst/>
              </a:rPr>
              <a:t>, L., </a:t>
            </a:r>
            <a:r>
              <a:rPr lang="en-US" b="0" i="0" dirty="0" err="1">
                <a:solidFill>
                  <a:srgbClr val="222222"/>
                </a:solidFill>
                <a:effectLst/>
              </a:rPr>
              <a:t>Macis</a:t>
            </a:r>
            <a:r>
              <a:rPr lang="en-US" b="0" i="0" dirty="0">
                <a:solidFill>
                  <a:srgbClr val="222222"/>
                </a:solidFill>
                <a:effectLst/>
              </a:rPr>
              <a:t>, M., Moro, A., &amp; </a:t>
            </a:r>
            <a:r>
              <a:rPr lang="en-US" b="0" i="0" dirty="0" err="1">
                <a:solidFill>
                  <a:srgbClr val="222222"/>
                </a:solidFill>
                <a:effectLst/>
              </a:rPr>
              <a:t>Schivardi</a:t>
            </a:r>
            <a:r>
              <a:rPr lang="en-US" b="0" i="0" dirty="0">
                <a:solidFill>
                  <a:srgbClr val="222222"/>
                </a:solidFill>
                <a:effectLst/>
              </a:rPr>
              <a:t>, F. (2019). Do female executives make a difference? The impact of female leadership on gender gaps and firm performance. </a:t>
            </a:r>
            <a:r>
              <a:rPr lang="en-US" b="0" i="1" dirty="0">
                <a:solidFill>
                  <a:srgbClr val="222222"/>
                </a:solidFill>
                <a:effectLst/>
              </a:rPr>
              <a:t>The Economic Journal</a:t>
            </a:r>
            <a:r>
              <a:rPr lang="en-US" b="0" i="0" dirty="0">
                <a:solidFill>
                  <a:srgbClr val="222222"/>
                </a:solidFill>
                <a:effectLst/>
              </a:rPr>
              <a:t>, </a:t>
            </a:r>
            <a:r>
              <a:rPr lang="en-US" b="0" i="1" dirty="0">
                <a:solidFill>
                  <a:srgbClr val="222222"/>
                </a:solidFill>
                <a:effectLst/>
              </a:rPr>
              <a:t>129</a:t>
            </a:r>
            <a:r>
              <a:rPr lang="en-US" b="0" i="0" dirty="0">
                <a:solidFill>
                  <a:srgbClr val="222222"/>
                </a:solidFill>
                <a:effectLst/>
              </a:rPr>
              <a:t>(622), 2390-2423.</a:t>
            </a:r>
          </a:p>
          <a:p>
            <a:r>
              <a:rPr lang="en-US" b="0" i="0" dirty="0" err="1">
                <a:solidFill>
                  <a:srgbClr val="222222"/>
                </a:solidFill>
                <a:effectLst/>
              </a:rPr>
              <a:t>Geiler</a:t>
            </a:r>
            <a:r>
              <a:rPr lang="en-US" b="0" i="0" dirty="0">
                <a:solidFill>
                  <a:srgbClr val="222222"/>
                </a:solidFill>
                <a:effectLst/>
              </a:rPr>
              <a:t>, P., &amp; </a:t>
            </a:r>
            <a:r>
              <a:rPr lang="en-US" b="0" i="0" dirty="0" err="1">
                <a:solidFill>
                  <a:srgbClr val="222222"/>
                </a:solidFill>
                <a:effectLst/>
              </a:rPr>
              <a:t>Renneboog</a:t>
            </a:r>
            <a:r>
              <a:rPr lang="en-US" b="0" i="0" dirty="0">
                <a:solidFill>
                  <a:srgbClr val="222222"/>
                </a:solidFill>
                <a:effectLst/>
              </a:rPr>
              <a:t>, L. (2015). Are female top managers really paid less?. </a:t>
            </a:r>
            <a:r>
              <a:rPr lang="en-US" b="0" i="1" dirty="0">
                <a:solidFill>
                  <a:srgbClr val="222222"/>
                </a:solidFill>
                <a:effectLst/>
              </a:rPr>
              <a:t>Journal of Corporate Finance</a:t>
            </a:r>
            <a:r>
              <a:rPr lang="en-US" b="0" i="0" dirty="0">
                <a:solidFill>
                  <a:srgbClr val="222222"/>
                </a:solidFill>
                <a:effectLst/>
              </a:rPr>
              <a:t>, </a:t>
            </a:r>
            <a:r>
              <a:rPr lang="en-US" b="0" i="1" dirty="0">
                <a:solidFill>
                  <a:srgbClr val="222222"/>
                </a:solidFill>
                <a:effectLst/>
              </a:rPr>
              <a:t>35</a:t>
            </a:r>
            <a:r>
              <a:rPr lang="en-US" b="0" i="0" dirty="0">
                <a:solidFill>
                  <a:srgbClr val="222222"/>
                </a:solidFill>
                <a:effectLst/>
              </a:rPr>
              <a:t>, 345-369.</a:t>
            </a:r>
            <a:endParaRPr lang="en-US" dirty="0">
              <a:solidFill>
                <a:srgbClr val="222222"/>
              </a:solidFill>
            </a:endParaRPr>
          </a:p>
          <a:p>
            <a:r>
              <a:rPr lang="en-US" b="0" i="0" dirty="0">
                <a:solidFill>
                  <a:srgbClr val="222222"/>
                </a:solidFill>
                <a:effectLst/>
              </a:rPr>
              <a:t>Glass, C., &amp; Cook, A. (2018). Do women leaders promote positive change? Analyzing the effect of gender on business practices and diversity initiatives. </a:t>
            </a:r>
            <a:r>
              <a:rPr lang="en-US" b="0" i="1" dirty="0">
                <a:solidFill>
                  <a:srgbClr val="222222"/>
                </a:solidFill>
                <a:effectLst/>
              </a:rPr>
              <a:t>Human Resource Management</a:t>
            </a:r>
            <a:r>
              <a:rPr lang="en-US" b="0" i="0" dirty="0">
                <a:solidFill>
                  <a:srgbClr val="222222"/>
                </a:solidFill>
                <a:effectLst/>
              </a:rPr>
              <a:t>, </a:t>
            </a:r>
            <a:r>
              <a:rPr lang="en-US" b="0" i="1" dirty="0">
                <a:solidFill>
                  <a:srgbClr val="222222"/>
                </a:solidFill>
                <a:effectLst/>
              </a:rPr>
              <a:t>57</a:t>
            </a:r>
            <a:r>
              <a:rPr lang="en-US" b="0" i="0" dirty="0">
                <a:solidFill>
                  <a:srgbClr val="222222"/>
                </a:solidFill>
                <a:effectLst/>
              </a:rPr>
              <a:t>(4), 823-837.</a:t>
            </a:r>
            <a:endParaRPr lang="en-US" dirty="0"/>
          </a:p>
        </p:txBody>
      </p:sp>
    </p:spTree>
    <p:extLst>
      <p:ext uri="{BB962C8B-B14F-4D97-AF65-F5344CB8AC3E}">
        <p14:creationId xmlns:p14="http://schemas.microsoft.com/office/powerpoint/2010/main" val="2364479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2C157-8A2C-4B8F-9362-71B354D80114}"/>
              </a:ext>
            </a:extLst>
          </p:cNvPr>
          <p:cNvSpPr>
            <a:spLocks noGrp="1"/>
          </p:cNvSpPr>
          <p:nvPr>
            <p:ph type="title"/>
          </p:nvPr>
        </p:nvSpPr>
        <p:spPr>
          <a:xfrm>
            <a:off x="391886" y="365125"/>
            <a:ext cx="11430000" cy="1325563"/>
          </a:xfrm>
        </p:spPr>
        <p:txBody>
          <a:bodyPr/>
          <a:lstStyle/>
          <a:p>
            <a:pPr algn="ctr"/>
            <a:r>
              <a:rPr lang="en-US" dirty="0"/>
              <a:t>Reference list of journal articles</a:t>
            </a:r>
          </a:p>
        </p:txBody>
      </p:sp>
      <p:sp>
        <p:nvSpPr>
          <p:cNvPr id="3" name="Content Placeholder 2">
            <a:extLst>
              <a:ext uri="{FF2B5EF4-FFF2-40B4-BE49-F238E27FC236}">
                <a16:creationId xmlns:a16="http://schemas.microsoft.com/office/drawing/2014/main" id="{69AD896B-339F-EFBB-8FA5-84F80E65B6C5}"/>
              </a:ext>
            </a:extLst>
          </p:cNvPr>
          <p:cNvSpPr>
            <a:spLocks noGrp="1"/>
          </p:cNvSpPr>
          <p:nvPr>
            <p:ph idx="1"/>
          </p:nvPr>
        </p:nvSpPr>
        <p:spPr/>
        <p:txBody>
          <a:bodyPr>
            <a:normAutofit fontScale="25000" lnSpcReduction="20000"/>
          </a:bodyPr>
          <a:lstStyle/>
          <a:p>
            <a:r>
              <a:rPr lang="en-US" b="0" i="0" dirty="0">
                <a:solidFill>
                  <a:srgbClr val="222222"/>
                </a:solidFill>
                <a:effectLst/>
              </a:rPr>
              <a:t>Gould, J. A., Kulik, C. T., &amp; </a:t>
            </a:r>
            <a:r>
              <a:rPr lang="en-US" b="0" i="0" dirty="0" err="1">
                <a:solidFill>
                  <a:srgbClr val="222222"/>
                </a:solidFill>
                <a:effectLst/>
              </a:rPr>
              <a:t>Sardeshmukh</a:t>
            </a:r>
            <a:r>
              <a:rPr lang="en-US" b="0" i="0" dirty="0">
                <a:solidFill>
                  <a:srgbClr val="222222"/>
                </a:solidFill>
                <a:effectLst/>
              </a:rPr>
              <a:t>, S. R. (2018). Trickle‐down effect: The impact of female board members on executive gender diversity. </a:t>
            </a:r>
            <a:r>
              <a:rPr lang="en-US" b="0" i="1" dirty="0">
                <a:solidFill>
                  <a:srgbClr val="222222"/>
                </a:solidFill>
                <a:effectLst/>
              </a:rPr>
              <a:t>Human Resource Management</a:t>
            </a:r>
            <a:r>
              <a:rPr lang="en-US" b="0" i="0" dirty="0">
                <a:solidFill>
                  <a:srgbClr val="222222"/>
                </a:solidFill>
                <a:effectLst/>
              </a:rPr>
              <a:t>, </a:t>
            </a:r>
            <a:r>
              <a:rPr lang="en-US" b="0" i="1" dirty="0">
                <a:solidFill>
                  <a:srgbClr val="222222"/>
                </a:solidFill>
                <a:effectLst/>
              </a:rPr>
              <a:t>57</a:t>
            </a:r>
            <a:r>
              <a:rPr lang="en-US" b="0" i="0" dirty="0">
                <a:solidFill>
                  <a:srgbClr val="222222"/>
                </a:solidFill>
                <a:effectLst/>
              </a:rPr>
              <a:t>(4), 931-945.</a:t>
            </a:r>
          </a:p>
          <a:p>
            <a:r>
              <a:rPr lang="en-US" b="0" i="0" dirty="0" err="1">
                <a:solidFill>
                  <a:srgbClr val="222222"/>
                </a:solidFill>
                <a:effectLst/>
              </a:rPr>
              <a:t>Guldiken</a:t>
            </a:r>
            <a:r>
              <a:rPr lang="en-US" b="0" i="0" dirty="0">
                <a:solidFill>
                  <a:srgbClr val="222222"/>
                </a:solidFill>
                <a:effectLst/>
              </a:rPr>
              <a:t>, O., Mallon, M. R., </a:t>
            </a:r>
            <a:r>
              <a:rPr lang="en-US" b="0" i="0" dirty="0" err="1">
                <a:solidFill>
                  <a:srgbClr val="222222"/>
                </a:solidFill>
                <a:effectLst/>
              </a:rPr>
              <a:t>Fainshmidt</a:t>
            </a:r>
            <a:r>
              <a:rPr lang="en-US" b="0" i="0" dirty="0">
                <a:solidFill>
                  <a:srgbClr val="222222"/>
                </a:solidFill>
                <a:effectLst/>
              </a:rPr>
              <a:t>, S., Judge, W. Q., &amp; Clark, C. E. (2019). Beyond tokenism: How strategic leaders influence more meaningful gender diversity on boards of directors. </a:t>
            </a:r>
            <a:r>
              <a:rPr lang="en-US" b="0" i="1" dirty="0">
                <a:solidFill>
                  <a:srgbClr val="222222"/>
                </a:solidFill>
                <a:effectLst/>
              </a:rPr>
              <a:t>Strategic Management Journal</a:t>
            </a:r>
            <a:r>
              <a:rPr lang="en-US" b="0" i="0" dirty="0">
                <a:solidFill>
                  <a:srgbClr val="222222"/>
                </a:solidFill>
                <a:effectLst/>
              </a:rPr>
              <a:t>, </a:t>
            </a:r>
            <a:r>
              <a:rPr lang="en-US" b="0" i="1" dirty="0">
                <a:solidFill>
                  <a:srgbClr val="222222"/>
                </a:solidFill>
                <a:effectLst/>
              </a:rPr>
              <a:t>40</a:t>
            </a:r>
            <a:r>
              <a:rPr lang="en-US" b="0" i="0" dirty="0">
                <a:solidFill>
                  <a:srgbClr val="222222"/>
                </a:solidFill>
                <a:effectLst/>
              </a:rPr>
              <a:t>(12), 2024-2046.</a:t>
            </a:r>
            <a:endParaRPr lang="en-US" dirty="0">
              <a:solidFill>
                <a:srgbClr val="222222"/>
              </a:solidFill>
            </a:endParaRPr>
          </a:p>
          <a:p>
            <a:r>
              <a:rPr lang="en-US" b="0" i="0" dirty="0">
                <a:solidFill>
                  <a:srgbClr val="222222"/>
                </a:solidFill>
                <a:effectLst/>
              </a:rPr>
              <a:t>Guo, X., Gupta, V. K., Mortal, S., &amp; Nanda, V. Gender and Managerial Job Mobility: Career Prospects for Executives Displaced by Acquisitions. </a:t>
            </a:r>
            <a:r>
              <a:rPr lang="en-US" b="0" i="1" dirty="0">
                <a:solidFill>
                  <a:srgbClr val="222222"/>
                </a:solidFill>
                <a:effectLst/>
              </a:rPr>
              <a:t>Journal of Financial and Quantitative Analysis</a:t>
            </a:r>
            <a:r>
              <a:rPr lang="en-US" b="0" i="0" dirty="0">
                <a:solidFill>
                  <a:srgbClr val="222222"/>
                </a:solidFill>
                <a:effectLst/>
              </a:rPr>
              <a:t>, 1-79.</a:t>
            </a:r>
          </a:p>
          <a:p>
            <a:r>
              <a:rPr lang="en-US" b="0" i="0" dirty="0">
                <a:solidFill>
                  <a:srgbClr val="222222"/>
                </a:solidFill>
                <a:effectLst/>
              </a:rPr>
              <a:t>Hillman, A. J., Shropshire, C., &amp; Cannella Jr, A. A. (2007). Organizational predictors of women on corporate boards. </a:t>
            </a:r>
            <a:r>
              <a:rPr lang="en-US" b="0" i="1" dirty="0">
                <a:solidFill>
                  <a:srgbClr val="222222"/>
                </a:solidFill>
                <a:effectLst/>
              </a:rPr>
              <a:t>Academy of management journal</a:t>
            </a:r>
            <a:r>
              <a:rPr lang="en-US" b="0" i="0" dirty="0">
                <a:solidFill>
                  <a:srgbClr val="222222"/>
                </a:solidFill>
                <a:effectLst/>
              </a:rPr>
              <a:t>, </a:t>
            </a:r>
            <a:r>
              <a:rPr lang="en-US" b="0" i="1" dirty="0">
                <a:solidFill>
                  <a:srgbClr val="222222"/>
                </a:solidFill>
                <a:effectLst/>
              </a:rPr>
              <a:t>50</a:t>
            </a:r>
            <a:r>
              <a:rPr lang="en-US" b="0" i="0" dirty="0">
                <a:solidFill>
                  <a:srgbClr val="222222"/>
                </a:solidFill>
                <a:effectLst/>
              </a:rPr>
              <a:t>(4), 941-952.</a:t>
            </a:r>
          </a:p>
          <a:p>
            <a:r>
              <a:rPr lang="en-US" b="0" i="0" dirty="0">
                <a:solidFill>
                  <a:srgbClr val="222222"/>
                </a:solidFill>
                <a:effectLst/>
              </a:rPr>
              <a:t>Huang, J., Diehl, M. R., &amp; </a:t>
            </a:r>
            <a:r>
              <a:rPr lang="en-US" b="0" i="0" dirty="0" err="1">
                <a:solidFill>
                  <a:srgbClr val="222222"/>
                </a:solidFill>
                <a:effectLst/>
              </a:rPr>
              <a:t>Paterlini</a:t>
            </a:r>
            <a:r>
              <a:rPr lang="en-US" b="0" i="0" dirty="0">
                <a:solidFill>
                  <a:srgbClr val="222222"/>
                </a:solidFill>
                <a:effectLst/>
              </a:rPr>
              <a:t>, S. (2020). The influence of corporate elites on women on supervisory boards: Female directors’ inclusion in Germany. </a:t>
            </a:r>
            <a:r>
              <a:rPr lang="en-US" b="0" i="1" dirty="0">
                <a:solidFill>
                  <a:srgbClr val="222222"/>
                </a:solidFill>
                <a:effectLst/>
              </a:rPr>
              <a:t>Journal of Business Ethics</a:t>
            </a:r>
            <a:r>
              <a:rPr lang="en-US" b="0" i="0" dirty="0">
                <a:solidFill>
                  <a:srgbClr val="222222"/>
                </a:solidFill>
                <a:effectLst/>
              </a:rPr>
              <a:t>, </a:t>
            </a:r>
            <a:r>
              <a:rPr lang="en-US" b="0" i="1" dirty="0">
                <a:solidFill>
                  <a:srgbClr val="222222"/>
                </a:solidFill>
                <a:effectLst/>
              </a:rPr>
              <a:t>165</a:t>
            </a:r>
            <a:r>
              <a:rPr lang="en-US" b="0" i="0" dirty="0">
                <a:solidFill>
                  <a:srgbClr val="222222"/>
                </a:solidFill>
                <a:effectLst/>
              </a:rPr>
              <a:t>, 347-364.</a:t>
            </a:r>
          </a:p>
          <a:p>
            <a:r>
              <a:rPr lang="en-US" b="0" i="0" dirty="0" err="1">
                <a:solidFill>
                  <a:srgbClr val="222222"/>
                </a:solidFill>
                <a:effectLst/>
              </a:rPr>
              <a:t>Knippen</a:t>
            </a:r>
            <a:r>
              <a:rPr lang="en-US" b="0" i="0" dirty="0">
                <a:solidFill>
                  <a:srgbClr val="222222"/>
                </a:solidFill>
                <a:effectLst/>
              </a:rPr>
              <a:t>, J. M., Shen, W., &amp; Zhu, Q. (2019). Limited progress? The effect of external pressure for board gender diversity on the increase of female directors. </a:t>
            </a:r>
            <a:r>
              <a:rPr lang="en-US" b="0" i="1" dirty="0">
                <a:solidFill>
                  <a:srgbClr val="222222"/>
                </a:solidFill>
                <a:effectLst/>
              </a:rPr>
              <a:t>Strategic Management Journal</a:t>
            </a:r>
            <a:r>
              <a:rPr lang="en-US" b="0" i="0" dirty="0">
                <a:solidFill>
                  <a:srgbClr val="222222"/>
                </a:solidFill>
                <a:effectLst/>
              </a:rPr>
              <a:t>, </a:t>
            </a:r>
            <a:r>
              <a:rPr lang="en-US" b="0" i="1" dirty="0">
                <a:solidFill>
                  <a:srgbClr val="222222"/>
                </a:solidFill>
                <a:effectLst/>
              </a:rPr>
              <a:t>40</a:t>
            </a:r>
            <a:r>
              <a:rPr lang="en-US" b="0" i="0" dirty="0">
                <a:solidFill>
                  <a:srgbClr val="222222"/>
                </a:solidFill>
                <a:effectLst/>
              </a:rPr>
              <a:t>(7), 1123-1150.</a:t>
            </a:r>
          </a:p>
          <a:p>
            <a:r>
              <a:rPr lang="en-US" b="0" i="0" dirty="0">
                <a:solidFill>
                  <a:srgbClr val="222222"/>
                </a:solidFill>
                <a:effectLst/>
              </a:rPr>
              <a:t>Kunze, A., &amp; Miller, A. R. (2017). Women helping women? Evidence from private sector data on workplace hierarchies. </a:t>
            </a:r>
            <a:r>
              <a:rPr lang="en-US" b="0" i="1" dirty="0">
                <a:solidFill>
                  <a:srgbClr val="222222"/>
                </a:solidFill>
                <a:effectLst/>
              </a:rPr>
              <a:t>Review of Economics and Statistics</a:t>
            </a:r>
            <a:r>
              <a:rPr lang="en-US" b="0" i="0" dirty="0">
                <a:solidFill>
                  <a:srgbClr val="222222"/>
                </a:solidFill>
                <a:effectLst/>
              </a:rPr>
              <a:t>, </a:t>
            </a:r>
            <a:r>
              <a:rPr lang="en-US" b="0" i="1" dirty="0">
                <a:solidFill>
                  <a:srgbClr val="222222"/>
                </a:solidFill>
                <a:effectLst/>
              </a:rPr>
              <a:t>99</a:t>
            </a:r>
            <a:r>
              <a:rPr lang="en-US" b="0" i="0" dirty="0">
                <a:solidFill>
                  <a:srgbClr val="222222"/>
                </a:solidFill>
                <a:effectLst/>
              </a:rPr>
              <a:t>(5), 769-775.</a:t>
            </a:r>
            <a:endParaRPr lang="en-US" dirty="0">
              <a:solidFill>
                <a:srgbClr val="222222"/>
              </a:solidFill>
            </a:endParaRPr>
          </a:p>
          <a:p>
            <a:r>
              <a:rPr lang="en-US" b="0" i="0" dirty="0">
                <a:solidFill>
                  <a:srgbClr val="222222"/>
                </a:solidFill>
                <a:effectLst/>
              </a:rPr>
              <a:t>Lucas-Pérez, M. E., </a:t>
            </a:r>
            <a:r>
              <a:rPr lang="en-US" b="0" i="0" dirty="0" err="1">
                <a:solidFill>
                  <a:srgbClr val="222222"/>
                </a:solidFill>
                <a:effectLst/>
              </a:rPr>
              <a:t>Mínguez</a:t>
            </a:r>
            <a:r>
              <a:rPr lang="en-US" b="0" i="0" dirty="0">
                <a:solidFill>
                  <a:srgbClr val="222222"/>
                </a:solidFill>
                <a:effectLst/>
              </a:rPr>
              <a:t>-Vera, A., </a:t>
            </a:r>
            <a:r>
              <a:rPr lang="en-US" b="0" i="0" dirty="0" err="1">
                <a:solidFill>
                  <a:srgbClr val="222222"/>
                </a:solidFill>
                <a:effectLst/>
              </a:rPr>
              <a:t>Baixauli</a:t>
            </a:r>
            <a:r>
              <a:rPr lang="en-US" b="0" i="0" dirty="0">
                <a:solidFill>
                  <a:srgbClr val="222222"/>
                </a:solidFill>
                <a:effectLst/>
              </a:rPr>
              <a:t>-Soler, J. S., Martín-</a:t>
            </a:r>
            <a:r>
              <a:rPr lang="en-US" b="0" i="0" dirty="0" err="1">
                <a:solidFill>
                  <a:srgbClr val="222222"/>
                </a:solidFill>
                <a:effectLst/>
              </a:rPr>
              <a:t>Ugedo</a:t>
            </a:r>
            <a:r>
              <a:rPr lang="en-US" b="0" i="0" dirty="0">
                <a:solidFill>
                  <a:srgbClr val="222222"/>
                </a:solidFill>
                <a:effectLst/>
              </a:rPr>
              <a:t>, J. F., &amp; Sánchez-Marín, G. (2015). Women on the board and managers’ pay: Evidence from Spain. </a:t>
            </a:r>
            <a:r>
              <a:rPr lang="en-US" b="0" i="1" dirty="0">
                <a:solidFill>
                  <a:srgbClr val="222222"/>
                </a:solidFill>
                <a:effectLst/>
              </a:rPr>
              <a:t>Journal of Business Ethics</a:t>
            </a:r>
            <a:r>
              <a:rPr lang="en-US" b="0" i="0" dirty="0">
                <a:solidFill>
                  <a:srgbClr val="222222"/>
                </a:solidFill>
                <a:effectLst/>
              </a:rPr>
              <a:t>, </a:t>
            </a:r>
            <a:r>
              <a:rPr lang="en-US" b="0" i="1" dirty="0">
                <a:solidFill>
                  <a:srgbClr val="222222"/>
                </a:solidFill>
                <a:effectLst/>
              </a:rPr>
              <a:t>129</a:t>
            </a:r>
            <a:r>
              <a:rPr lang="en-US" b="0" i="0" dirty="0">
                <a:solidFill>
                  <a:srgbClr val="222222"/>
                </a:solidFill>
                <a:effectLst/>
              </a:rPr>
              <a:t>, 265-280.</a:t>
            </a:r>
          </a:p>
          <a:p>
            <a:r>
              <a:rPr lang="en-US" b="0" i="0" dirty="0">
                <a:solidFill>
                  <a:srgbClr val="222222"/>
                </a:solidFill>
                <a:effectLst/>
              </a:rPr>
              <a:t>Maida, A., &amp; Weber, A. (2022). Female leadership and gender gap within firms: Evidence from an Italian board reform. </a:t>
            </a:r>
            <a:r>
              <a:rPr lang="en-US" b="0" i="1" dirty="0" err="1">
                <a:solidFill>
                  <a:srgbClr val="222222"/>
                </a:solidFill>
                <a:effectLst/>
              </a:rPr>
              <a:t>Ilr</a:t>
            </a:r>
            <a:r>
              <a:rPr lang="en-US" b="0" i="1" dirty="0">
                <a:solidFill>
                  <a:srgbClr val="222222"/>
                </a:solidFill>
                <a:effectLst/>
              </a:rPr>
              <a:t> Review</a:t>
            </a:r>
            <a:r>
              <a:rPr lang="en-US" b="0" i="0" dirty="0">
                <a:solidFill>
                  <a:srgbClr val="222222"/>
                </a:solidFill>
                <a:effectLst/>
              </a:rPr>
              <a:t>, </a:t>
            </a:r>
            <a:r>
              <a:rPr lang="en-US" b="0" i="1" dirty="0">
                <a:solidFill>
                  <a:srgbClr val="222222"/>
                </a:solidFill>
                <a:effectLst/>
              </a:rPr>
              <a:t>75</a:t>
            </a:r>
            <a:r>
              <a:rPr lang="en-US" b="0" i="0" dirty="0">
                <a:solidFill>
                  <a:srgbClr val="222222"/>
                </a:solidFill>
                <a:effectLst/>
              </a:rPr>
              <a:t>(2), 488-515.</a:t>
            </a:r>
            <a:endParaRPr lang="en-US" dirty="0">
              <a:solidFill>
                <a:srgbClr val="222222"/>
              </a:solidFill>
            </a:endParaRPr>
          </a:p>
          <a:p>
            <a:r>
              <a:rPr lang="en-US" sz="1800" b="0" i="0" u="none" strike="noStrike" dirty="0" err="1">
                <a:solidFill>
                  <a:srgbClr val="222222"/>
                </a:solidFill>
                <a:effectLst/>
              </a:rPr>
              <a:t>Matsa</a:t>
            </a:r>
            <a:r>
              <a:rPr lang="en-US" sz="1800" b="0" i="0" u="none" strike="noStrike" dirty="0">
                <a:solidFill>
                  <a:srgbClr val="222222"/>
                </a:solidFill>
                <a:effectLst/>
              </a:rPr>
              <a:t>, D. A., &amp; Miller, A. R. (2011). Chipping away at the glass ceiling: Gender spillovers in corporate leadership. </a:t>
            </a:r>
            <a:r>
              <a:rPr lang="en-US" sz="1800" b="0" i="1" u="none" strike="noStrike" dirty="0">
                <a:solidFill>
                  <a:srgbClr val="222222"/>
                </a:solidFill>
                <a:effectLst/>
              </a:rPr>
              <a:t>American Economic Review</a:t>
            </a:r>
            <a:r>
              <a:rPr lang="en-US" sz="1800" b="0" i="0" u="none" strike="noStrike" dirty="0">
                <a:solidFill>
                  <a:srgbClr val="222222"/>
                </a:solidFill>
                <a:effectLst/>
              </a:rPr>
              <a:t>, </a:t>
            </a:r>
            <a:r>
              <a:rPr lang="en-US" sz="1800" b="0" i="1" u="none" strike="noStrike" dirty="0">
                <a:solidFill>
                  <a:srgbClr val="222222"/>
                </a:solidFill>
                <a:effectLst/>
              </a:rPr>
              <a:t>101</a:t>
            </a:r>
            <a:r>
              <a:rPr lang="en-US" sz="1800" b="0" i="0" u="none" strike="noStrike" dirty="0">
                <a:solidFill>
                  <a:srgbClr val="222222"/>
                </a:solidFill>
                <a:effectLst/>
              </a:rPr>
              <a:t>(3), 635-639.</a:t>
            </a:r>
          </a:p>
          <a:p>
            <a:r>
              <a:rPr lang="en-US" b="0" i="0" dirty="0" err="1">
                <a:solidFill>
                  <a:srgbClr val="222222"/>
                </a:solidFill>
                <a:effectLst/>
              </a:rPr>
              <a:t>Mendiratta</a:t>
            </a:r>
            <a:r>
              <a:rPr lang="en-US" b="0" i="0" dirty="0">
                <a:solidFill>
                  <a:srgbClr val="222222"/>
                </a:solidFill>
                <a:effectLst/>
              </a:rPr>
              <a:t>, E. (2021). Illusion of Inclusion: Examining Trickle-Down Effects of the Board Gender Quota Regulation in India. </a:t>
            </a:r>
            <a:r>
              <a:rPr lang="en-US" b="0" i="1" dirty="0">
                <a:solidFill>
                  <a:srgbClr val="222222"/>
                </a:solidFill>
                <a:effectLst/>
              </a:rPr>
              <a:t>Gender &amp; Society</a:t>
            </a:r>
            <a:r>
              <a:rPr lang="en-US" b="0" i="0" dirty="0">
                <a:solidFill>
                  <a:srgbClr val="222222"/>
                </a:solidFill>
                <a:effectLst/>
              </a:rPr>
              <a:t>, 08912432231195070.</a:t>
            </a:r>
            <a:endParaRPr lang="en-US" sz="1800" dirty="0">
              <a:solidFill>
                <a:srgbClr val="222222"/>
              </a:solidFill>
            </a:endParaRPr>
          </a:p>
          <a:p>
            <a:r>
              <a:rPr lang="en-US" b="0" i="0" dirty="0">
                <a:solidFill>
                  <a:srgbClr val="222222"/>
                </a:solidFill>
                <a:effectLst/>
              </a:rPr>
              <a:t>Ng, E. S., &amp; Sears, G. J. (2017). The glass ceiling in context: the influence of CEO gender, recruitment practices and firm </a:t>
            </a:r>
            <a:r>
              <a:rPr lang="en-US" b="0" i="0" dirty="0" err="1">
                <a:solidFill>
                  <a:srgbClr val="222222"/>
                </a:solidFill>
                <a:effectLst/>
              </a:rPr>
              <a:t>internationalisation</a:t>
            </a:r>
            <a:r>
              <a:rPr lang="en-US" b="0" i="0" dirty="0">
                <a:solidFill>
                  <a:srgbClr val="222222"/>
                </a:solidFill>
                <a:effectLst/>
              </a:rPr>
              <a:t> on the representation of women in management. </a:t>
            </a:r>
            <a:r>
              <a:rPr lang="en-US" b="0" i="1" dirty="0">
                <a:solidFill>
                  <a:srgbClr val="222222"/>
                </a:solidFill>
                <a:effectLst/>
              </a:rPr>
              <a:t>Human Resource Management Journal</a:t>
            </a:r>
            <a:r>
              <a:rPr lang="en-US" b="0" i="0" dirty="0">
                <a:solidFill>
                  <a:srgbClr val="222222"/>
                </a:solidFill>
                <a:effectLst/>
              </a:rPr>
              <a:t>, </a:t>
            </a:r>
            <a:r>
              <a:rPr lang="en-US" b="0" i="1" dirty="0">
                <a:solidFill>
                  <a:srgbClr val="222222"/>
                </a:solidFill>
                <a:effectLst/>
              </a:rPr>
              <a:t>27</a:t>
            </a:r>
            <a:r>
              <a:rPr lang="en-US" b="0" i="0" dirty="0">
                <a:solidFill>
                  <a:srgbClr val="222222"/>
                </a:solidFill>
                <a:effectLst/>
              </a:rPr>
              <a:t>(1), 133-151.</a:t>
            </a:r>
          </a:p>
          <a:p>
            <a:r>
              <a:rPr lang="en-US" b="0" i="0" dirty="0">
                <a:solidFill>
                  <a:srgbClr val="222222"/>
                </a:solidFill>
                <a:effectLst/>
              </a:rPr>
              <a:t>Page, A., Sealy, R., Parker, A., &amp; Hauser, O. (2023). Regulation and the trickle-down effect of women in leadership roles. </a:t>
            </a:r>
            <a:r>
              <a:rPr lang="en-US" b="0" i="1" dirty="0">
                <a:solidFill>
                  <a:srgbClr val="222222"/>
                </a:solidFill>
                <a:effectLst/>
              </a:rPr>
              <a:t>The Leadership Quarterly</a:t>
            </a:r>
            <a:r>
              <a:rPr lang="en-US" b="0" i="0" dirty="0">
                <a:solidFill>
                  <a:srgbClr val="222222"/>
                </a:solidFill>
                <a:effectLst/>
              </a:rPr>
              <a:t>, 101721.</a:t>
            </a:r>
            <a:endParaRPr lang="en-US" dirty="0">
              <a:solidFill>
                <a:srgbClr val="222222"/>
              </a:solidFill>
            </a:endParaRPr>
          </a:p>
          <a:p>
            <a:r>
              <a:rPr lang="en-US" b="0" i="0" dirty="0">
                <a:solidFill>
                  <a:srgbClr val="222222"/>
                </a:solidFill>
                <a:effectLst/>
              </a:rPr>
              <a:t>Perryman, A. A., Fernando, G. D., &amp; Tripathy, A. (2016). Do gender differences persist? An examination of gender diversity on firm performance, risk, and executive compensation. </a:t>
            </a:r>
            <a:r>
              <a:rPr lang="en-US" b="0" i="1" dirty="0">
                <a:solidFill>
                  <a:srgbClr val="222222"/>
                </a:solidFill>
                <a:effectLst/>
              </a:rPr>
              <a:t>Journal of Business Research</a:t>
            </a:r>
            <a:r>
              <a:rPr lang="en-US" b="0" i="0" dirty="0">
                <a:solidFill>
                  <a:srgbClr val="222222"/>
                </a:solidFill>
                <a:effectLst/>
              </a:rPr>
              <a:t>, </a:t>
            </a:r>
            <a:r>
              <a:rPr lang="en-US" b="0" i="1" dirty="0">
                <a:solidFill>
                  <a:srgbClr val="222222"/>
                </a:solidFill>
                <a:effectLst/>
              </a:rPr>
              <a:t>69</a:t>
            </a:r>
            <a:r>
              <a:rPr lang="en-US" b="0" i="0" dirty="0">
                <a:solidFill>
                  <a:srgbClr val="222222"/>
                </a:solidFill>
                <a:effectLst/>
              </a:rPr>
              <a:t>(2), 579-586.</a:t>
            </a:r>
          </a:p>
          <a:p>
            <a:r>
              <a:rPr lang="en-US" b="0" i="0" dirty="0" err="1">
                <a:solidFill>
                  <a:srgbClr val="222222"/>
                </a:solidFill>
                <a:effectLst/>
              </a:rPr>
              <a:t>Schoonjans</a:t>
            </a:r>
            <a:r>
              <a:rPr lang="en-US" b="0" i="0" dirty="0">
                <a:solidFill>
                  <a:srgbClr val="222222"/>
                </a:solidFill>
                <a:effectLst/>
              </a:rPr>
              <a:t>, E., </a:t>
            </a:r>
            <a:r>
              <a:rPr lang="en-US" b="0" i="0" dirty="0" err="1">
                <a:solidFill>
                  <a:srgbClr val="222222"/>
                </a:solidFill>
                <a:effectLst/>
              </a:rPr>
              <a:t>Hottenrott</a:t>
            </a:r>
            <a:r>
              <a:rPr lang="en-US" b="0" i="0" dirty="0">
                <a:solidFill>
                  <a:srgbClr val="222222"/>
                </a:solidFill>
                <a:effectLst/>
              </a:rPr>
              <a:t>, H., &amp; Buchwald, A. (2023). Welcome on board? Appointment dynamics of women as directors. </a:t>
            </a:r>
            <a:r>
              <a:rPr lang="en-US" b="0" i="1" dirty="0">
                <a:solidFill>
                  <a:srgbClr val="222222"/>
                </a:solidFill>
                <a:effectLst/>
              </a:rPr>
              <a:t>Journal of Business Ethics</a:t>
            </a:r>
            <a:r>
              <a:rPr lang="en-US" b="0" i="0" dirty="0">
                <a:solidFill>
                  <a:srgbClr val="222222"/>
                </a:solidFill>
                <a:effectLst/>
              </a:rPr>
              <a:t>, 1-29.</a:t>
            </a:r>
            <a:endParaRPr lang="en-US" dirty="0">
              <a:solidFill>
                <a:srgbClr val="222222"/>
              </a:solidFill>
            </a:endParaRPr>
          </a:p>
          <a:p>
            <a:r>
              <a:rPr lang="en-US" b="0" i="0" dirty="0">
                <a:solidFill>
                  <a:srgbClr val="222222"/>
                </a:solidFill>
                <a:effectLst/>
              </a:rPr>
              <a:t>Smith, N., &amp; </a:t>
            </a:r>
            <a:r>
              <a:rPr lang="en-US" b="0" i="0" dirty="0" err="1">
                <a:solidFill>
                  <a:srgbClr val="222222"/>
                </a:solidFill>
                <a:effectLst/>
              </a:rPr>
              <a:t>Parrotta</a:t>
            </a:r>
            <a:r>
              <a:rPr lang="en-US" b="0" i="0" dirty="0">
                <a:solidFill>
                  <a:srgbClr val="222222"/>
                </a:solidFill>
                <a:effectLst/>
              </a:rPr>
              <a:t>, P. (2018). Why so few women on boards of directors? Empirical evidence from Danish companies in 1998–2010. </a:t>
            </a:r>
            <a:r>
              <a:rPr lang="en-US" b="0" i="1" dirty="0">
                <a:solidFill>
                  <a:srgbClr val="222222"/>
                </a:solidFill>
                <a:effectLst/>
              </a:rPr>
              <a:t>Journal of Business Ethics</a:t>
            </a:r>
            <a:r>
              <a:rPr lang="en-US" b="0" i="0" dirty="0">
                <a:solidFill>
                  <a:srgbClr val="222222"/>
                </a:solidFill>
                <a:effectLst/>
              </a:rPr>
              <a:t>, </a:t>
            </a:r>
            <a:r>
              <a:rPr lang="en-US" b="0" i="1" dirty="0">
                <a:solidFill>
                  <a:srgbClr val="222222"/>
                </a:solidFill>
                <a:effectLst/>
              </a:rPr>
              <a:t>147</a:t>
            </a:r>
            <a:r>
              <a:rPr lang="en-US" b="0" i="0" dirty="0">
                <a:solidFill>
                  <a:srgbClr val="222222"/>
                </a:solidFill>
                <a:effectLst/>
              </a:rPr>
              <a:t>, 445-467.</a:t>
            </a:r>
          </a:p>
          <a:p>
            <a:r>
              <a:rPr lang="en-US" b="0" i="0" dirty="0" err="1">
                <a:solidFill>
                  <a:srgbClr val="222222"/>
                </a:solidFill>
                <a:effectLst/>
              </a:rPr>
              <a:t>Stainback</a:t>
            </a:r>
            <a:r>
              <a:rPr lang="en-US" b="0" i="0" dirty="0">
                <a:solidFill>
                  <a:srgbClr val="222222"/>
                </a:solidFill>
                <a:effectLst/>
              </a:rPr>
              <a:t>, K., Kleiner, S., &amp; Skaggs, S. (2016). Women in power: Undoing or redoing the gendered organization?. </a:t>
            </a:r>
            <a:r>
              <a:rPr lang="en-US" b="0" i="1" dirty="0">
                <a:solidFill>
                  <a:srgbClr val="222222"/>
                </a:solidFill>
                <a:effectLst/>
              </a:rPr>
              <a:t>Gender &amp; Society</a:t>
            </a:r>
            <a:r>
              <a:rPr lang="en-US" b="0" i="0" dirty="0">
                <a:solidFill>
                  <a:srgbClr val="222222"/>
                </a:solidFill>
                <a:effectLst/>
              </a:rPr>
              <a:t>, </a:t>
            </a:r>
            <a:r>
              <a:rPr lang="en-US" b="0" i="1" dirty="0">
                <a:solidFill>
                  <a:srgbClr val="222222"/>
                </a:solidFill>
                <a:effectLst/>
              </a:rPr>
              <a:t>30</a:t>
            </a:r>
            <a:r>
              <a:rPr lang="en-US" b="0" i="0" dirty="0">
                <a:solidFill>
                  <a:srgbClr val="222222"/>
                </a:solidFill>
                <a:effectLst/>
              </a:rPr>
              <a:t>(1), 109-135.</a:t>
            </a:r>
            <a:endParaRPr lang="en-US" dirty="0">
              <a:solidFill>
                <a:srgbClr val="222222"/>
              </a:solidFill>
            </a:endParaRPr>
          </a:p>
          <a:p>
            <a:r>
              <a:rPr lang="en-US" b="0" i="0" dirty="0" err="1">
                <a:effectLst/>
              </a:rPr>
              <a:t>Terjesen</a:t>
            </a:r>
            <a:r>
              <a:rPr lang="en-US" b="0" i="0" dirty="0">
                <a:effectLst/>
              </a:rPr>
              <a:t>, S., &amp; Singh, V. (2008). Female presence on corporate boards: A multi-country study of environmental context. </a:t>
            </a:r>
            <a:r>
              <a:rPr lang="en-US" b="0" i="1" dirty="0">
                <a:effectLst/>
              </a:rPr>
              <a:t>Journal of business ethics</a:t>
            </a:r>
            <a:r>
              <a:rPr lang="en-US" b="0" i="0" dirty="0">
                <a:effectLst/>
              </a:rPr>
              <a:t>, </a:t>
            </a:r>
            <a:r>
              <a:rPr lang="en-US" b="0" i="1" dirty="0">
                <a:effectLst/>
              </a:rPr>
              <a:t>83</a:t>
            </a:r>
            <a:r>
              <a:rPr lang="en-US" b="0" i="0" dirty="0">
                <a:effectLst/>
              </a:rPr>
              <a:t>, 55-63.</a:t>
            </a:r>
          </a:p>
          <a:p>
            <a:r>
              <a:rPr lang="en-US" sz="1800" b="0" i="0" u="none" strike="noStrike" dirty="0">
                <a:effectLst/>
              </a:rPr>
              <a:t>Tinsley, C. H., Wade, J. B., Main, B. G., &amp; O’Reilly, C. A. (2017). Gender diversity on US corporate boards: Are we running in place?. </a:t>
            </a:r>
            <a:r>
              <a:rPr lang="en-US" sz="1800" b="0" i="1" u="none" strike="noStrike" dirty="0">
                <a:effectLst/>
              </a:rPr>
              <a:t>ILR Review</a:t>
            </a:r>
            <a:r>
              <a:rPr lang="en-US" sz="1800" b="0" i="0" u="none" strike="noStrike" dirty="0">
                <a:effectLst/>
              </a:rPr>
              <a:t>, </a:t>
            </a:r>
            <a:r>
              <a:rPr lang="en-US" sz="1800" b="0" i="1" u="none" strike="noStrike" dirty="0">
                <a:effectLst/>
              </a:rPr>
              <a:t>70</a:t>
            </a:r>
            <a:r>
              <a:rPr lang="en-US" sz="1800" b="0" i="0" u="none" strike="noStrike" dirty="0">
                <a:effectLst/>
              </a:rPr>
              <a:t>(1), 160-189.</a:t>
            </a:r>
            <a:endParaRPr lang="en-US" sz="1800" u="none" strike="noStrike" dirty="0"/>
          </a:p>
          <a:p>
            <a:r>
              <a:rPr lang="en-US" b="0" i="0" dirty="0">
                <a:solidFill>
                  <a:srgbClr val="222222"/>
                </a:solidFill>
                <a:effectLst/>
              </a:rPr>
              <a:t>Wang, M., &amp; Kelan, E. (2013). The gender quota and female leadership: Effects of the Norwegian gender quota on board chairs and CEOs. </a:t>
            </a:r>
            <a:r>
              <a:rPr lang="en-US" b="0" i="1" dirty="0">
                <a:solidFill>
                  <a:srgbClr val="222222"/>
                </a:solidFill>
                <a:effectLst/>
              </a:rPr>
              <a:t>Journal of business ethics</a:t>
            </a:r>
            <a:r>
              <a:rPr lang="en-US" b="0" i="0" dirty="0">
                <a:solidFill>
                  <a:srgbClr val="222222"/>
                </a:solidFill>
                <a:effectLst/>
              </a:rPr>
              <a:t>, </a:t>
            </a:r>
            <a:r>
              <a:rPr lang="en-US" b="0" i="1" dirty="0">
                <a:solidFill>
                  <a:srgbClr val="222222"/>
                </a:solidFill>
                <a:effectLst/>
              </a:rPr>
              <a:t>117</a:t>
            </a:r>
            <a:r>
              <a:rPr lang="en-US" b="0" i="0" dirty="0">
                <a:solidFill>
                  <a:srgbClr val="222222"/>
                </a:solidFill>
                <a:effectLst/>
              </a:rPr>
              <a:t>, 449-466.</a:t>
            </a:r>
            <a:endParaRPr lang="en-US" sz="1800" b="0" i="0" dirty="0">
              <a:solidFill>
                <a:srgbClr val="222222"/>
              </a:solidFill>
              <a:effectLst/>
            </a:endParaRPr>
          </a:p>
          <a:p>
            <a:r>
              <a:rPr lang="en-US" b="0" i="0" dirty="0">
                <a:solidFill>
                  <a:srgbClr val="222222"/>
                </a:solidFill>
                <a:effectLst/>
              </a:rPr>
              <a:t>You, J. (2021). Beyond “</a:t>
            </a:r>
            <a:r>
              <a:rPr lang="en-US" b="0" i="0" dirty="0" err="1">
                <a:solidFill>
                  <a:srgbClr val="222222"/>
                </a:solidFill>
                <a:effectLst/>
              </a:rPr>
              <a:t>twokenism</a:t>
            </a:r>
            <a:r>
              <a:rPr lang="en-US" b="0" i="0" dirty="0">
                <a:solidFill>
                  <a:srgbClr val="222222"/>
                </a:solidFill>
                <a:effectLst/>
              </a:rPr>
              <a:t>”: Organizational factors enabling female directors to affect the appointment of a female CEO. </a:t>
            </a:r>
            <a:r>
              <a:rPr lang="en-US" b="0" i="1" dirty="0">
                <a:solidFill>
                  <a:srgbClr val="222222"/>
                </a:solidFill>
                <a:effectLst/>
              </a:rPr>
              <a:t>Strategic Organization</a:t>
            </a:r>
            <a:r>
              <a:rPr lang="en-US" b="0" i="0" dirty="0">
                <a:solidFill>
                  <a:srgbClr val="222222"/>
                </a:solidFill>
                <a:effectLst/>
              </a:rPr>
              <a:t>, </a:t>
            </a:r>
            <a:r>
              <a:rPr lang="en-US" b="0" i="1" dirty="0">
                <a:solidFill>
                  <a:srgbClr val="222222"/>
                </a:solidFill>
                <a:effectLst/>
              </a:rPr>
              <a:t>19</a:t>
            </a:r>
            <a:r>
              <a:rPr lang="en-US" b="0" i="0" dirty="0">
                <a:solidFill>
                  <a:srgbClr val="222222"/>
                </a:solidFill>
                <a:effectLst/>
              </a:rPr>
              <a:t>(3), 353-383.</a:t>
            </a:r>
            <a:endParaRPr lang="en-US" dirty="0"/>
          </a:p>
        </p:txBody>
      </p:sp>
    </p:spTree>
    <p:extLst>
      <p:ext uri="{BB962C8B-B14F-4D97-AF65-F5344CB8AC3E}">
        <p14:creationId xmlns:p14="http://schemas.microsoft.com/office/powerpoint/2010/main" val="2626734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2C157-8A2C-4B8F-9362-71B354D80114}"/>
              </a:ext>
            </a:extLst>
          </p:cNvPr>
          <p:cNvSpPr>
            <a:spLocks noGrp="1"/>
          </p:cNvSpPr>
          <p:nvPr>
            <p:ph type="title"/>
          </p:nvPr>
        </p:nvSpPr>
        <p:spPr>
          <a:xfrm>
            <a:off x="391886" y="365125"/>
            <a:ext cx="11430000" cy="1325563"/>
          </a:xfrm>
        </p:spPr>
        <p:txBody>
          <a:bodyPr>
            <a:normAutofit/>
          </a:bodyPr>
          <a:lstStyle/>
          <a:p>
            <a:pPr algn="ctr"/>
            <a:r>
              <a:rPr lang="en-US" sz="4000" b="1" dirty="0"/>
              <a:t>Thank you.</a:t>
            </a:r>
          </a:p>
        </p:txBody>
      </p:sp>
      <p:pic>
        <p:nvPicPr>
          <p:cNvPr id="1026" name="Picture 2" descr="Useful PowerPoint Tips 101 — Sam's Word, LLC">
            <a:extLst>
              <a:ext uri="{FF2B5EF4-FFF2-40B4-BE49-F238E27FC236}">
                <a16:creationId xmlns:a16="http://schemas.microsoft.com/office/drawing/2014/main" id="{BD782E02-9A2F-5688-2AAE-B7C54AF773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4502" y="2137391"/>
            <a:ext cx="5922995" cy="3888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07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6B0A0-5DE4-7A8A-19D7-52528E7EF058}"/>
              </a:ext>
            </a:extLst>
          </p:cNvPr>
          <p:cNvSpPr>
            <a:spLocks noGrp="1"/>
          </p:cNvSpPr>
          <p:nvPr>
            <p:ph type="title"/>
          </p:nvPr>
        </p:nvSpPr>
        <p:spPr>
          <a:xfrm>
            <a:off x="382555" y="365125"/>
            <a:ext cx="11551298" cy="1325563"/>
          </a:xfrm>
        </p:spPr>
        <p:txBody>
          <a:bodyPr/>
          <a:lstStyle/>
          <a:p>
            <a:pPr algn="ctr"/>
            <a:r>
              <a:rPr lang="en-US" b="1" dirty="0"/>
              <a:t>Introduction and Background</a:t>
            </a:r>
          </a:p>
        </p:txBody>
      </p:sp>
      <p:sp>
        <p:nvSpPr>
          <p:cNvPr id="3" name="Content Placeholder 2">
            <a:extLst>
              <a:ext uri="{FF2B5EF4-FFF2-40B4-BE49-F238E27FC236}">
                <a16:creationId xmlns:a16="http://schemas.microsoft.com/office/drawing/2014/main" id="{6AC60621-29B1-16D0-B10C-8AD2CFBF1596}"/>
              </a:ext>
            </a:extLst>
          </p:cNvPr>
          <p:cNvSpPr>
            <a:spLocks noGrp="1"/>
          </p:cNvSpPr>
          <p:nvPr>
            <p:ph idx="1"/>
          </p:nvPr>
        </p:nvSpPr>
        <p:spPr/>
        <p:txBody>
          <a:bodyPr>
            <a:normAutofit/>
          </a:bodyPr>
          <a:lstStyle/>
          <a:p>
            <a:r>
              <a:rPr lang="en-US" sz="2500" dirty="0"/>
              <a:t>Increase in interest in DEI practices and outcomes of firms → Still</a:t>
            </a:r>
            <a:r>
              <a:rPr lang="ko-KR" altLang="en-US" sz="2500" dirty="0"/>
              <a:t> </a:t>
            </a:r>
            <a:r>
              <a:rPr lang="en-US" altLang="ko-KR" sz="2500" dirty="0"/>
              <a:t>significant</a:t>
            </a:r>
            <a:r>
              <a:rPr lang="ko-KR" altLang="en-US" sz="2500" dirty="0"/>
              <a:t> </a:t>
            </a:r>
            <a:r>
              <a:rPr lang="en-US" altLang="ko-KR" sz="2500" dirty="0"/>
              <a:t>gender gap</a:t>
            </a:r>
            <a:r>
              <a:rPr lang="ko-KR" altLang="en-US" sz="2500" dirty="0"/>
              <a:t> </a:t>
            </a:r>
            <a:r>
              <a:rPr lang="en-US" altLang="ko-KR" sz="2500" dirty="0"/>
              <a:t>in terms of hiring and promotion and compensation (e.g., gender segregation and gender wage/pay gap)</a:t>
            </a:r>
            <a:endParaRPr lang="en-US" sz="2500" dirty="0"/>
          </a:p>
          <a:p>
            <a:r>
              <a:rPr lang="en-US" sz="2500" dirty="0"/>
              <a:t>Discussion on various antecedents  → Ongoing debates on the determinants of equality and diversity</a:t>
            </a:r>
          </a:p>
          <a:p>
            <a:r>
              <a:rPr lang="en-US" sz="2500" dirty="0"/>
              <a:t>Increasing focus on whether women help women (positive spillover effects): Cogs of the machine or Change agents? Supporters or Queen bee? Symbolic or Substantive? → Inconclusive and Results show that power and status matter</a:t>
            </a:r>
          </a:p>
          <a:p>
            <a:r>
              <a:rPr lang="en-US" sz="2500" dirty="0"/>
              <a:t>Increase in women in the C-suite (board of directors &amp; TMT &amp; CEO) → Talk of a female advantage in leadership</a:t>
            </a:r>
          </a:p>
        </p:txBody>
      </p:sp>
    </p:spTree>
    <p:extLst>
      <p:ext uri="{BB962C8B-B14F-4D97-AF65-F5344CB8AC3E}">
        <p14:creationId xmlns:p14="http://schemas.microsoft.com/office/powerpoint/2010/main" val="2742632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24BE5-E2C4-D2C4-8AF0-4D8EDB7FA956}"/>
              </a:ext>
            </a:extLst>
          </p:cNvPr>
          <p:cNvSpPr>
            <a:spLocks noGrp="1"/>
          </p:cNvSpPr>
          <p:nvPr>
            <p:ph type="title"/>
          </p:nvPr>
        </p:nvSpPr>
        <p:spPr>
          <a:xfrm>
            <a:off x="466531" y="365125"/>
            <a:ext cx="11355355" cy="1325563"/>
          </a:xfrm>
        </p:spPr>
        <p:txBody>
          <a:bodyPr/>
          <a:lstStyle/>
          <a:p>
            <a:pPr algn="ctr"/>
            <a:r>
              <a:rPr lang="en-US" b="1" dirty="0"/>
              <a:t>Research question</a:t>
            </a:r>
          </a:p>
        </p:txBody>
      </p:sp>
      <p:sp>
        <p:nvSpPr>
          <p:cNvPr id="3" name="Content Placeholder 2">
            <a:extLst>
              <a:ext uri="{FF2B5EF4-FFF2-40B4-BE49-F238E27FC236}">
                <a16:creationId xmlns:a16="http://schemas.microsoft.com/office/drawing/2014/main" id="{CD834921-A3BB-F44F-D5BB-F3054EA492F8}"/>
              </a:ext>
            </a:extLst>
          </p:cNvPr>
          <p:cNvSpPr>
            <a:spLocks noGrp="1"/>
          </p:cNvSpPr>
          <p:nvPr>
            <p:ph idx="1"/>
          </p:nvPr>
        </p:nvSpPr>
        <p:spPr>
          <a:xfrm>
            <a:off x="838200" y="1899765"/>
            <a:ext cx="10515600" cy="4351338"/>
          </a:xfrm>
        </p:spPr>
        <p:txBody>
          <a:bodyPr/>
          <a:lstStyle/>
          <a:p>
            <a:endParaRPr lang="en-US" dirty="0"/>
          </a:p>
          <a:p>
            <a:endParaRPr lang="en-US" dirty="0"/>
          </a:p>
        </p:txBody>
      </p:sp>
      <p:pic>
        <p:nvPicPr>
          <p:cNvPr id="4" name="Picture 3">
            <a:extLst>
              <a:ext uri="{FF2B5EF4-FFF2-40B4-BE49-F238E27FC236}">
                <a16:creationId xmlns:a16="http://schemas.microsoft.com/office/drawing/2014/main" id="{05E51F21-BE99-9D0C-84FE-51FF1C9E7F05}"/>
              </a:ext>
            </a:extLst>
          </p:cNvPr>
          <p:cNvPicPr>
            <a:picLocks noChangeAspect="1"/>
          </p:cNvPicPr>
          <p:nvPr/>
        </p:nvPicPr>
        <p:blipFill>
          <a:blip r:embed="rId2"/>
          <a:stretch>
            <a:fillRect/>
          </a:stretch>
        </p:blipFill>
        <p:spPr>
          <a:xfrm>
            <a:off x="9465894" y="3391664"/>
            <a:ext cx="1491069" cy="2336008"/>
          </a:xfrm>
          <a:prstGeom prst="rect">
            <a:avLst/>
          </a:prstGeom>
        </p:spPr>
      </p:pic>
      <p:sp>
        <p:nvSpPr>
          <p:cNvPr id="5" name="직사각형 7">
            <a:extLst>
              <a:ext uri="{FF2B5EF4-FFF2-40B4-BE49-F238E27FC236}">
                <a16:creationId xmlns:a16="http://schemas.microsoft.com/office/drawing/2014/main" id="{D8EB6F46-92B0-D37F-468B-804A67EA7CB4}"/>
              </a:ext>
            </a:extLst>
          </p:cNvPr>
          <p:cNvSpPr/>
          <p:nvPr/>
        </p:nvSpPr>
        <p:spPr bwMode="auto">
          <a:xfrm>
            <a:off x="2323299" y="3788450"/>
            <a:ext cx="6840761" cy="1177215"/>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2000" b="1" dirty="0">
                <a:solidFill>
                  <a:srgbClr val="000099"/>
                </a:solidFill>
                <a:latin typeface="Times New Roman" panose="02020603050405020304" pitchFamily="18" charset="0"/>
                <a:cs typeface="Times New Roman" panose="02020603050405020304" pitchFamily="18" charset="0"/>
              </a:rPr>
              <a:t>Answer: Yes and No and It depends</a:t>
            </a:r>
          </a:p>
        </p:txBody>
      </p:sp>
      <p:sp>
        <p:nvSpPr>
          <p:cNvPr id="6" name="오른쪽 화살표 8">
            <a:extLst>
              <a:ext uri="{FF2B5EF4-FFF2-40B4-BE49-F238E27FC236}">
                <a16:creationId xmlns:a16="http://schemas.microsoft.com/office/drawing/2014/main" id="{3FC7D762-1CF1-695D-C232-3FDD34046BDE}"/>
              </a:ext>
            </a:extLst>
          </p:cNvPr>
          <p:cNvSpPr/>
          <p:nvPr/>
        </p:nvSpPr>
        <p:spPr>
          <a:xfrm rot="5400000">
            <a:off x="5467291" y="2801153"/>
            <a:ext cx="362772" cy="1748522"/>
          </a:xfrm>
          <a:prstGeom prst="rightArrow">
            <a:avLst/>
          </a:pr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모서리가 둥근 직사각형 3">
            <a:extLst>
              <a:ext uri="{FF2B5EF4-FFF2-40B4-BE49-F238E27FC236}">
                <a16:creationId xmlns:a16="http://schemas.microsoft.com/office/drawing/2014/main" id="{A02753A6-F3AF-A18B-87F2-3B9A540E5BD4}"/>
              </a:ext>
            </a:extLst>
          </p:cNvPr>
          <p:cNvSpPr/>
          <p:nvPr/>
        </p:nvSpPr>
        <p:spPr bwMode="auto">
          <a:xfrm>
            <a:off x="1193470" y="1616209"/>
            <a:ext cx="9500260" cy="1566378"/>
          </a:xfrm>
          <a:prstGeom prst="round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ko-KR" sz="2000" b="1" dirty="0">
                <a:latin typeface="Times New Roman" panose="02020603050405020304" pitchFamily="18" charset="0"/>
                <a:cs typeface="Times New Roman" panose="02020603050405020304" pitchFamily="18" charset="0"/>
              </a:rPr>
              <a:t>Research question: Do women in the c-suite have a significant influence on increasing gender equality in labor market outcomes?</a:t>
            </a:r>
          </a:p>
        </p:txBody>
      </p:sp>
    </p:spTree>
    <p:extLst>
      <p:ext uri="{BB962C8B-B14F-4D97-AF65-F5344CB8AC3E}">
        <p14:creationId xmlns:p14="http://schemas.microsoft.com/office/powerpoint/2010/main" val="194845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grpId="0" nodeType="clickEffect">
                                  <p:stCondLst>
                                    <p:cond delay="0"/>
                                  </p:stCondLst>
                                  <p:childTnLst>
                                    <p:animEffect transition="out" filter="fade">
                                      <p:cBhvr>
                                        <p:cTn id="14" dur="500" tmFilter="0, 0; .2, .5; .8, .5; 1, 0"/>
                                        <p:tgtEl>
                                          <p:spTgt spid="7"/>
                                        </p:tgtEl>
                                      </p:cBhvr>
                                    </p:animEffect>
                                    <p:animScale>
                                      <p:cBhvr>
                                        <p:cTn id="15"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966B7-879D-31A3-060F-5E42503474A4}"/>
              </a:ext>
            </a:extLst>
          </p:cNvPr>
          <p:cNvSpPr>
            <a:spLocks noGrp="1"/>
          </p:cNvSpPr>
          <p:nvPr>
            <p:ph type="title"/>
          </p:nvPr>
        </p:nvSpPr>
        <p:spPr/>
        <p:txBody>
          <a:bodyPr/>
          <a:lstStyle/>
          <a:p>
            <a:pPr algn="ctr"/>
            <a:r>
              <a:rPr lang="en-US" sz="4000" b="1" dirty="0"/>
              <a:t>Relevance of topic for systematic re</a:t>
            </a:r>
            <a:r>
              <a:rPr lang="en-US" b="1" dirty="0"/>
              <a:t>view</a:t>
            </a:r>
          </a:p>
        </p:txBody>
      </p:sp>
      <p:sp>
        <p:nvSpPr>
          <p:cNvPr id="3" name="Content Placeholder 2">
            <a:extLst>
              <a:ext uri="{FF2B5EF4-FFF2-40B4-BE49-F238E27FC236}">
                <a16:creationId xmlns:a16="http://schemas.microsoft.com/office/drawing/2014/main" id="{A020B805-3141-EC16-5FE5-B9D7E6E69E7A}"/>
              </a:ext>
            </a:extLst>
          </p:cNvPr>
          <p:cNvSpPr>
            <a:spLocks noGrp="1"/>
          </p:cNvSpPr>
          <p:nvPr>
            <p:ph idx="1"/>
          </p:nvPr>
        </p:nvSpPr>
        <p:spPr/>
        <p:txBody>
          <a:bodyPr>
            <a:normAutofit/>
          </a:bodyPr>
          <a:lstStyle/>
          <a:p>
            <a:r>
              <a:rPr lang="en-US" dirty="0"/>
              <a:t>Upward trend and increasing </a:t>
            </a:r>
          </a:p>
          <a:p>
            <a:endParaRPr lang="en-US" dirty="0"/>
          </a:p>
          <a:p>
            <a:r>
              <a:rPr lang="en-US" dirty="0"/>
              <a:t>Fractured and scattered</a:t>
            </a:r>
          </a:p>
          <a:p>
            <a:endParaRPr lang="en-US" dirty="0"/>
          </a:p>
          <a:p>
            <a:r>
              <a:rPr lang="en-US" dirty="0"/>
              <a:t>Tensions and different conclusions</a:t>
            </a:r>
          </a:p>
          <a:p>
            <a:endParaRPr lang="en-US" dirty="0"/>
          </a:p>
          <a:p>
            <a:r>
              <a:rPr lang="en-US" dirty="0"/>
              <a:t>Theoretical</a:t>
            </a:r>
            <a:r>
              <a:rPr lang="ko-KR" altLang="en-US" dirty="0"/>
              <a:t> </a:t>
            </a:r>
            <a:r>
              <a:rPr lang="en-US" altLang="ko-KR" dirty="0"/>
              <a:t>and</a:t>
            </a:r>
            <a:r>
              <a:rPr lang="ko-KR" altLang="en-US" dirty="0"/>
              <a:t> </a:t>
            </a:r>
            <a:r>
              <a:rPr lang="en-US" altLang="ko-KR" dirty="0"/>
              <a:t>p</a:t>
            </a:r>
            <a:r>
              <a:rPr lang="en-US" dirty="0"/>
              <a:t>ractical implications</a:t>
            </a:r>
          </a:p>
        </p:txBody>
      </p:sp>
      <p:graphicFrame>
        <p:nvGraphicFramePr>
          <p:cNvPr id="7" name="Chart 6">
            <a:extLst>
              <a:ext uri="{FF2B5EF4-FFF2-40B4-BE49-F238E27FC236}">
                <a16:creationId xmlns:a16="http://schemas.microsoft.com/office/drawing/2014/main" id="{0DD5FE42-E4EF-0A24-CE99-E2D826B97B4F}"/>
              </a:ext>
            </a:extLst>
          </p:cNvPr>
          <p:cNvGraphicFramePr>
            <a:graphicFrameLocks/>
          </p:cNvGraphicFramePr>
          <p:nvPr>
            <p:extLst>
              <p:ext uri="{D42A27DB-BD31-4B8C-83A1-F6EECF244321}">
                <p14:modId xmlns:p14="http://schemas.microsoft.com/office/powerpoint/2010/main" val="3119302379"/>
              </p:ext>
            </p:extLst>
          </p:nvPr>
        </p:nvGraphicFramePr>
        <p:xfrm>
          <a:off x="6538912" y="1957388"/>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558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981DF-0290-84C4-CDE5-3C0A81CD793E}"/>
              </a:ext>
            </a:extLst>
          </p:cNvPr>
          <p:cNvSpPr>
            <a:spLocks noGrp="1"/>
          </p:cNvSpPr>
          <p:nvPr>
            <p:ph type="title"/>
          </p:nvPr>
        </p:nvSpPr>
        <p:spPr>
          <a:xfrm>
            <a:off x="298579" y="365125"/>
            <a:ext cx="11569959" cy="1325563"/>
          </a:xfrm>
        </p:spPr>
        <p:txBody>
          <a:bodyPr/>
          <a:lstStyle/>
          <a:p>
            <a:pPr algn="ctr"/>
            <a:r>
              <a:rPr lang="en-US" b="1" dirty="0"/>
              <a:t>Scope,</a:t>
            </a:r>
            <a:r>
              <a:rPr lang="ko-KR" altLang="en-US" b="1" dirty="0"/>
              <a:t> </a:t>
            </a:r>
            <a:r>
              <a:rPr lang="en-US" altLang="ko-KR" b="1" dirty="0"/>
              <a:t>Coverage, and Steps to search process </a:t>
            </a:r>
            <a:endParaRPr lang="en-US" b="1" dirty="0"/>
          </a:p>
        </p:txBody>
      </p:sp>
      <p:sp>
        <p:nvSpPr>
          <p:cNvPr id="3" name="Content Placeholder 2">
            <a:extLst>
              <a:ext uri="{FF2B5EF4-FFF2-40B4-BE49-F238E27FC236}">
                <a16:creationId xmlns:a16="http://schemas.microsoft.com/office/drawing/2014/main" id="{67EF1712-0091-D6CE-1681-DF4763A1A0DB}"/>
              </a:ext>
            </a:extLst>
          </p:cNvPr>
          <p:cNvSpPr>
            <a:spLocks noGrp="1"/>
          </p:cNvSpPr>
          <p:nvPr>
            <p:ph idx="1"/>
          </p:nvPr>
        </p:nvSpPr>
        <p:spPr>
          <a:xfrm>
            <a:off x="838200" y="1461731"/>
            <a:ext cx="10515600" cy="4351338"/>
          </a:xfrm>
        </p:spPr>
        <p:txBody>
          <a:bodyPr>
            <a:noAutofit/>
          </a:bodyPr>
          <a:lstStyle/>
          <a:p>
            <a:r>
              <a:rPr lang="en-US" sz="1800" b="1" dirty="0"/>
              <a:t>Step 1: Goals &amp; Keywords</a:t>
            </a:r>
          </a:p>
          <a:p>
            <a:pPr lvl="1"/>
            <a:r>
              <a:rPr lang="en-US" sz="1800" b="1" dirty="0"/>
              <a:t>Goals: </a:t>
            </a:r>
          </a:p>
          <a:p>
            <a:pPr marL="742950" lvl="1" indent="-285750">
              <a:lnSpc>
                <a:spcPct val="107000"/>
              </a:lnSpc>
              <a:spcBef>
                <a:spcPts val="0"/>
              </a:spcBef>
              <a:spcAft>
                <a:spcPts val="800"/>
              </a:spcAft>
              <a:buFont typeface="Times New Roman" panose="02020603050405020304" pitchFamily="18" charset="0"/>
              <a:buChar char="-"/>
            </a:pPr>
            <a:r>
              <a:rPr lang="en-US" sz="1800" dirty="0"/>
              <a:t>Explore if there are significant effects? Explore if the effects are positive or negative, if there are effects? Identity outcomes as well as potential mediating and moderating factors</a:t>
            </a:r>
            <a:endParaRPr lang="en-US" sz="18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marL="742950" marR="0" lvl="1" indent="-285750" algn="l" latinLnBrk="0">
              <a:lnSpc>
                <a:spcPct val="107000"/>
              </a:lnSpc>
              <a:spcBef>
                <a:spcPts val="0"/>
              </a:spcBef>
              <a:spcAft>
                <a:spcPts val="800"/>
              </a:spcAft>
              <a:buFont typeface="Times New Roman" panose="02020603050405020304" pitchFamily="18" charset="0"/>
              <a:buChar char="-"/>
            </a:pPr>
            <a:r>
              <a:rPr lang="en-US" sz="1800" kern="100" dirty="0">
                <a:effectLst/>
                <a:latin typeface="Times New Roman" panose="02020603050405020304" pitchFamily="18" charset="0"/>
                <a:ea typeface="맑은 고딕" panose="020B0503020000020004" pitchFamily="50" charset="-127"/>
                <a:cs typeface="Times New Roman" panose="02020603050405020304" pitchFamily="18" charset="0"/>
              </a:rPr>
              <a:t>Integrate and synthesize fragmented literature to provide novel insights</a:t>
            </a:r>
            <a:endParaRPr lang="en-US" sz="1800" kern="100" dirty="0">
              <a:effectLst/>
              <a:latin typeface="Calibri" panose="020F0502020204030204" pitchFamily="34" charset="0"/>
              <a:ea typeface="맑은 고딕" panose="020B0503020000020004" pitchFamily="50" charset="-127"/>
              <a:cs typeface="Times New Roman" panose="02020603050405020304" pitchFamily="18" charset="0"/>
            </a:endParaRPr>
          </a:p>
          <a:p>
            <a:pPr marL="742950" marR="0" lvl="1" indent="-285750" algn="l" latinLnBrk="0">
              <a:lnSpc>
                <a:spcPct val="107000"/>
              </a:lnSpc>
              <a:spcBef>
                <a:spcPts val="0"/>
              </a:spcBef>
              <a:spcAft>
                <a:spcPts val="800"/>
              </a:spcAft>
              <a:buFont typeface="Times New Roman" panose="02020603050405020304" pitchFamily="18" charset="0"/>
              <a:buChar char="-"/>
            </a:pPr>
            <a:r>
              <a:rPr lang="en-US" sz="18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Critique literature, provide alternative paths for current literature, and propose avenues for future research.</a:t>
            </a:r>
            <a:endParaRPr lang="en-US" sz="1800" dirty="0"/>
          </a:p>
          <a:p>
            <a:pPr lvl="1"/>
            <a:r>
              <a:rPr lang="en-US" sz="1800" b="1" dirty="0"/>
              <a:t>Keywords:</a:t>
            </a:r>
          </a:p>
          <a:p>
            <a:pPr marL="457200" lvl="1" indent="0">
              <a:buNone/>
            </a:pPr>
            <a:r>
              <a:rPr lang="en-US" sz="18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t>Conducted preliminary literature review on relevant topics on google scholar to identify potential keywords</a:t>
            </a:r>
          </a:p>
          <a:p>
            <a:pPr lvl="1">
              <a:buFont typeface="Wingdings" panose="05000000000000000000" pitchFamily="2" charset="2"/>
              <a:buChar char="q"/>
            </a:pPr>
            <a:r>
              <a:rPr lang="en-US" sz="1800" dirty="0"/>
              <a:t>Term 1:  TMT OR “Top mange*” OR “TOP leader” OR Executive OR CEO OR Board OR Director* OR “Upper manage*” OR “Upper echelon*: “Senior manage* OR C-suite OR “Corporate leader*” OR “Corporate elite” OR “Corporate officer” OR “strategic leader*” OR presentation </a:t>
            </a:r>
          </a:p>
          <a:p>
            <a:pPr lvl="1">
              <a:buFont typeface="Wingdings" panose="05000000000000000000" pitchFamily="2" charset="2"/>
              <a:buChar char="q"/>
            </a:pPr>
            <a:r>
              <a:rPr lang="en-US" sz="1800" dirty="0"/>
              <a:t>Term 2: AND Female / AND gender / AND </a:t>
            </a:r>
            <a:r>
              <a:rPr lang="en-US" sz="1800" dirty="0" err="1"/>
              <a:t>Wom?n</a:t>
            </a:r>
            <a:endParaRPr lang="en-US" sz="1800" dirty="0"/>
          </a:p>
          <a:p>
            <a:pPr marL="0" indent="0">
              <a:buNone/>
            </a:pPr>
            <a:r>
              <a:rPr lang="en-US" sz="1800" dirty="0"/>
              <a:t>        -  Conducted search using the SCOPUS database </a:t>
            </a:r>
          </a:p>
        </p:txBody>
      </p:sp>
    </p:spTree>
    <p:extLst>
      <p:ext uri="{BB962C8B-B14F-4D97-AF65-F5344CB8AC3E}">
        <p14:creationId xmlns:p14="http://schemas.microsoft.com/office/powerpoint/2010/main" val="2119886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B62EE-F7B4-6AAE-399E-FAFEA5F5D531}"/>
              </a:ext>
            </a:extLst>
          </p:cNvPr>
          <p:cNvSpPr>
            <a:spLocks noGrp="1"/>
          </p:cNvSpPr>
          <p:nvPr>
            <p:ph type="title"/>
          </p:nvPr>
        </p:nvSpPr>
        <p:spPr>
          <a:xfrm>
            <a:off x="429207" y="365125"/>
            <a:ext cx="11448661" cy="1325563"/>
          </a:xfrm>
        </p:spPr>
        <p:txBody>
          <a:bodyPr/>
          <a:lstStyle/>
          <a:p>
            <a:pPr algn="ctr"/>
            <a:r>
              <a:rPr lang="en-US" b="1" dirty="0"/>
              <a:t>Scope,</a:t>
            </a:r>
            <a:r>
              <a:rPr lang="ko-KR" altLang="en-US" b="1" dirty="0"/>
              <a:t> </a:t>
            </a:r>
            <a:r>
              <a:rPr lang="en-US" altLang="ko-KR" b="1" dirty="0"/>
              <a:t>Coverage, and Steps to search process </a:t>
            </a:r>
            <a:endParaRPr lang="en-US" b="1" dirty="0"/>
          </a:p>
        </p:txBody>
      </p:sp>
      <p:sp>
        <p:nvSpPr>
          <p:cNvPr id="3" name="Content Placeholder 2">
            <a:extLst>
              <a:ext uri="{FF2B5EF4-FFF2-40B4-BE49-F238E27FC236}">
                <a16:creationId xmlns:a16="http://schemas.microsoft.com/office/drawing/2014/main" id="{AEDFDDDD-3755-D46F-4DF1-F81DB8FC23BA}"/>
              </a:ext>
            </a:extLst>
          </p:cNvPr>
          <p:cNvSpPr>
            <a:spLocks noGrp="1"/>
          </p:cNvSpPr>
          <p:nvPr>
            <p:ph idx="1"/>
          </p:nvPr>
        </p:nvSpPr>
        <p:spPr>
          <a:xfrm>
            <a:off x="541176" y="1555036"/>
            <a:ext cx="10982130" cy="5004384"/>
          </a:xfrm>
        </p:spPr>
        <p:txBody>
          <a:bodyPr>
            <a:normAutofit fontScale="25000" lnSpcReduction="20000"/>
          </a:bodyPr>
          <a:lstStyle/>
          <a:p>
            <a:r>
              <a:rPr lang="en-US" sz="6400" b="1" dirty="0"/>
              <a:t>Step 2: </a:t>
            </a:r>
          </a:p>
          <a:p>
            <a:pPr lvl="1"/>
            <a:r>
              <a:rPr lang="en-US" sz="6400" b="1" dirty="0"/>
              <a:t>Scope </a:t>
            </a:r>
          </a:p>
          <a:p>
            <a:pPr marL="742950" marR="0" lvl="1" indent="-285750" algn="l" latinLnBrk="0">
              <a:lnSpc>
                <a:spcPct val="107000"/>
              </a:lnSpc>
              <a:spcBef>
                <a:spcPts val="0"/>
              </a:spcBef>
              <a:spcAft>
                <a:spcPts val="800"/>
              </a:spcAft>
              <a:buFont typeface="Times New Roman" panose="02020603050405020304" pitchFamily="18" charset="0"/>
              <a:buChar char="-"/>
            </a:pPr>
            <a:r>
              <a:rPr lang="en-US" sz="6400" kern="0" dirty="0">
                <a:effectLst/>
                <a:latin typeface="Times New Roman" panose="02020603050405020304" pitchFamily="18" charset="0"/>
                <a:ea typeface="맑은 고딕" panose="020B0503020000020004" pitchFamily="50" charset="-127"/>
                <a:cs typeface="Times New Roman" panose="02020603050405020304" pitchFamily="18" charset="0"/>
              </a:rPr>
              <a:t>Casted a wide net in terms of inclusivity and then narrow down the search and eliminate irrelevant articles</a:t>
            </a:r>
            <a:endParaRPr lang="en-US" sz="6400" kern="100" dirty="0">
              <a:effectLst/>
              <a:latin typeface="Calibri" panose="020F0502020204030204" pitchFamily="34" charset="0"/>
              <a:ea typeface="맑은 고딕" panose="020B0503020000020004" pitchFamily="50" charset="-127"/>
              <a:cs typeface="Times New Roman" panose="02020603050405020304" pitchFamily="18" charset="0"/>
            </a:endParaRPr>
          </a:p>
          <a:p>
            <a:pPr marL="742950" marR="0" lvl="1" indent="-285750" algn="l" latinLnBrk="0">
              <a:lnSpc>
                <a:spcPct val="107000"/>
              </a:lnSpc>
              <a:spcBef>
                <a:spcPts val="0"/>
              </a:spcBef>
              <a:spcAft>
                <a:spcPts val="800"/>
              </a:spcAft>
              <a:buFont typeface="Times New Roman" panose="02020603050405020304" pitchFamily="18" charset="0"/>
              <a:buChar char="-"/>
            </a:pPr>
            <a:r>
              <a:rPr lang="en-US" sz="6400" kern="100" dirty="0">
                <a:effectLst/>
                <a:latin typeface="Times New Roman" panose="02020603050405020304" pitchFamily="18" charset="0"/>
                <a:ea typeface="맑은 고딕" panose="020B0503020000020004" pitchFamily="50" charset="-127"/>
                <a:cs typeface="Times New Roman" panose="02020603050405020304" pitchFamily="18" charset="0"/>
              </a:rPr>
              <a:t>Sought to be interdisciplinary by taking into consideration studies from disciplinary areas including management, finance, accounting, psychology, sociology, economic</a:t>
            </a:r>
          </a:p>
          <a:p>
            <a:pPr marL="742950" marR="0" lvl="1" indent="-285750" algn="l" latinLnBrk="0">
              <a:lnSpc>
                <a:spcPct val="107000"/>
              </a:lnSpc>
              <a:spcBef>
                <a:spcPts val="0"/>
              </a:spcBef>
              <a:spcAft>
                <a:spcPts val="800"/>
              </a:spcAft>
              <a:buFont typeface="Times New Roman" panose="02020603050405020304" pitchFamily="18" charset="0"/>
              <a:buChar char="-"/>
            </a:pPr>
            <a:r>
              <a:rPr lang="en-US" sz="6400" dirty="0"/>
              <a:t>Limited research to those published after the 2000s (before women representation in the C-suite was too low) until 2023</a:t>
            </a:r>
          </a:p>
          <a:p>
            <a:pPr marL="742950" marR="0" lvl="1" indent="-285750" algn="l" latinLnBrk="0">
              <a:lnSpc>
                <a:spcPct val="107000"/>
              </a:lnSpc>
              <a:spcBef>
                <a:spcPts val="0"/>
              </a:spcBef>
              <a:spcAft>
                <a:spcPts val="800"/>
              </a:spcAft>
              <a:buFont typeface="Times New Roman" panose="02020603050405020304" pitchFamily="18" charset="0"/>
              <a:buChar char="-"/>
            </a:pPr>
            <a:r>
              <a:rPr lang="en-US" sz="6400" dirty="0"/>
              <a:t>Set journal list: Consider only journals that are 3 or higher on the CABS journal list for management and business-related journals and 4 or higher for finance and economics and accounting and social science journals (140 potential journals)</a:t>
            </a:r>
          </a:p>
          <a:p>
            <a:pPr lvl="1"/>
            <a:r>
              <a:rPr lang="en-US" sz="6400" b="1" dirty="0"/>
              <a:t>Inclusion criteria </a:t>
            </a:r>
            <a:endParaRPr lang="en-US" sz="6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nSpc>
                <a:spcPct val="107000"/>
              </a:lnSpc>
              <a:spcBef>
                <a:spcPts val="0"/>
              </a:spcBef>
              <a:spcAft>
                <a:spcPts val="800"/>
              </a:spcAft>
              <a:buFont typeface="Times New Roman" panose="02020603050405020304" pitchFamily="18" charset="0"/>
              <a:buChar char="-"/>
            </a:pPr>
            <a:r>
              <a:rPr lang="en-US" sz="6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Inclusion criteria 1:</a:t>
            </a:r>
            <a:r>
              <a:rPr lang="en-US" sz="6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6400" kern="100" dirty="0">
                <a:effectLst/>
                <a:latin typeface="Times New Roman" panose="02020603050405020304" pitchFamily="18" charset="0"/>
                <a:ea typeface="맑은 고딕" panose="020B0503020000020004" pitchFamily="50" charset="-127"/>
                <a:cs typeface="Times New Roman" panose="02020603050405020304" pitchFamily="18" charset="0"/>
              </a:rPr>
              <a:t>Studies which are articles, published in journals, are written in English, published in the disciplines of business, management &amp; accounting, economics &amp; finance, psychology, social sciences, multidisciplinary, and undefined (just in case) – led to 44,050 articles for female, 10,260 articles fo</a:t>
            </a:r>
            <a:r>
              <a:rPr lang="en-US" sz="6400" kern="100" dirty="0">
                <a:latin typeface="Times New Roman" panose="02020603050405020304" pitchFamily="18" charset="0"/>
                <a:ea typeface="맑은 고딕" panose="020B0503020000020004" pitchFamily="50" charset="-127"/>
                <a:cs typeface="Times New Roman" panose="02020603050405020304" pitchFamily="18" charset="0"/>
              </a:rPr>
              <a:t>r Gender, 17,810 articles for </a:t>
            </a:r>
            <a:r>
              <a:rPr lang="en-US" sz="6400" kern="100" dirty="0" err="1">
                <a:latin typeface="Times New Roman" panose="02020603050405020304" pitchFamily="18" charset="0"/>
                <a:ea typeface="맑은 고딕" panose="020B0503020000020004" pitchFamily="50" charset="-127"/>
                <a:cs typeface="Times New Roman" panose="02020603050405020304" pitchFamily="18" charset="0"/>
              </a:rPr>
              <a:t>wom?m</a:t>
            </a:r>
            <a:r>
              <a:rPr lang="en-US" sz="6400" kern="100" dirty="0">
                <a:latin typeface="Times New Roman" panose="02020603050405020304" pitchFamily="18" charset="0"/>
                <a:ea typeface="맑은 고딕" panose="020B0503020000020004" pitchFamily="50" charset="-127"/>
                <a:cs typeface="Times New Roman" panose="02020603050405020304" pitchFamily="18" charset="0"/>
              </a:rPr>
              <a:t> </a:t>
            </a:r>
            <a:r>
              <a:rPr lang="en-US" sz="6400" kern="100" dirty="0">
                <a:effectLst/>
                <a:latin typeface="Times New Roman" panose="02020603050405020304" pitchFamily="18" charset="0"/>
                <a:ea typeface="맑은 고딕" panose="020B0503020000020004" pitchFamily="50" charset="-127"/>
                <a:cs typeface="Times New Roman" panose="02020603050405020304" pitchFamily="18" charset="0"/>
              </a:rPr>
              <a:t> </a:t>
            </a:r>
          </a:p>
          <a:p>
            <a:pPr marL="742950" lvl="1" indent="-285750">
              <a:lnSpc>
                <a:spcPct val="107000"/>
              </a:lnSpc>
              <a:spcBef>
                <a:spcPts val="0"/>
              </a:spcBef>
              <a:spcAft>
                <a:spcPts val="800"/>
              </a:spcAft>
              <a:buFont typeface="Times New Roman" panose="02020603050405020304" pitchFamily="18" charset="0"/>
              <a:buChar char="-"/>
            </a:pPr>
            <a:r>
              <a:rPr lang="en-US" sz="6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Inclusion criteria 2:</a:t>
            </a:r>
            <a:r>
              <a:rPr lang="en-US" sz="6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Studies which are </a:t>
            </a:r>
            <a:r>
              <a:rPr lang="en-US" sz="6400" kern="100" dirty="0">
                <a:effectLst/>
                <a:latin typeface="Times New Roman" panose="02020603050405020304" pitchFamily="18" charset="0"/>
                <a:ea typeface="맑은 고딕" panose="020B0503020000020004" pitchFamily="50" charset="-127"/>
                <a:cs typeface="Times New Roman" panose="02020603050405020304" pitchFamily="18" charset="0"/>
              </a:rPr>
              <a:t>published in the CABS journals list that was determined when setting the scope  - Led to 983 </a:t>
            </a:r>
            <a:r>
              <a:rPr lang="en-US" sz="6400" kern="100" dirty="0">
                <a:latin typeface="Times New Roman" panose="02020603050405020304" pitchFamily="18" charset="0"/>
                <a:ea typeface="맑은 고딕" panose="020B0503020000020004" pitchFamily="50" charset="-127"/>
                <a:cs typeface="Times New Roman" panose="02020603050405020304" pitchFamily="18" charset="0"/>
              </a:rPr>
              <a:t>articles </a:t>
            </a:r>
            <a:r>
              <a:rPr lang="en-US" sz="6400" kern="100" dirty="0">
                <a:effectLst/>
                <a:latin typeface="Times New Roman" panose="02020603050405020304" pitchFamily="18" charset="0"/>
                <a:ea typeface="맑은 고딕" panose="020B0503020000020004" pitchFamily="50" charset="-127"/>
                <a:cs typeface="Times New Roman" panose="02020603050405020304" pitchFamily="18" charset="0"/>
              </a:rPr>
              <a:t>for female, 766 articles for women, and 967 articles for gender</a:t>
            </a:r>
          </a:p>
          <a:p>
            <a:pPr marL="742950" lvl="1" indent="-285750">
              <a:lnSpc>
                <a:spcPct val="107000"/>
              </a:lnSpc>
              <a:spcBef>
                <a:spcPts val="0"/>
              </a:spcBef>
              <a:spcAft>
                <a:spcPts val="800"/>
              </a:spcAft>
              <a:buFont typeface="Times New Roman" panose="02020603050405020304" pitchFamily="18" charset="0"/>
              <a:buChar char="-"/>
            </a:pPr>
            <a:r>
              <a:rPr lang="en-US" sz="6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Inclusion criteria 3:</a:t>
            </a:r>
            <a:r>
              <a:rPr lang="en-US" sz="6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Studies which are empirical and conducted in work and organizational contexts and are relevant to management and organizational theories.</a:t>
            </a:r>
            <a:endParaRPr lang="en-US" sz="6400" kern="100" dirty="0">
              <a:effectLst/>
              <a:latin typeface="Calibri" panose="020F0502020204030204" pitchFamily="34" charset="0"/>
              <a:ea typeface="맑은 고딕" panose="020B0503020000020004" pitchFamily="50" charset="-127"/>
              <a:cs typeface="Times New Roman" panose="02020603050405020304" pitchFamily="18" charset="0"/>
            </a:endParaRPr>
          </a:p>
          <a:p>
            <a:pPr marL="742950" marR="0" lvl="1" indent="-285750" algn="l" latinLnBrk="0">
              <a:lnSpc>
                <a:spcPct val="107000"/>
              </a:lnSpc>
              <a:spcBef>
                <a:spcPts val="0"/>
              </a:spcBef>
              <a:spcAft>
                <a:spcPts val="800"/>
              </a:spcAft>
              <a:buFont typeface="Times New Roman" panose="02020603050405020304" pitchFamily="18" charset="0"/>
              <a:buChar char="-"/>
            </a:pPr>
            <a:r>
              <a:rPr lang="en-US" sz="6400" b="1"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Inclusion criteria 4:</a:t>
            </a:r>
            <a:r>
              <a:rPr lang="en-US" sz="64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Studies where the main focus of the article was on women in the C-suite and labor market outcomes</a:t>
            </a:r>
          </a:p>
          <a:p>
            <a:pPr marL="457200" marR="0" lvl="1" indent="0" algn="l" latinLnBrk="0">
              <a:lnSpc>
                <a:spcPct val="107000"/>
              </a:lnSpc>
              <a:spcBef>
                <a:spcPts val="0"/>
              </a:spcBef>
              <a:spcAft>
                <a:spcPts val="800"/>
              </a:spcAft>
              <a:buNone/>
            </a:pPr>
            <a:endParaRPr lang="en-US" sz="11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lvl="1" indent="0" algn="l" latinLnBrk="0">
              <a:lnSpc>
                <a:spcPct val="107000"/>
              </a:lnSpc>
              <a:spcBef>
                <a:spcPts val="0"/>
              </a:spcBef>
              <a:spcAft>
                <a:spcPts val="800"/>
              </a:spcAft>
              <a:buNone/>
            </a:pPr>
            <a:endParaRPr lang="en-US" sz="1000" kern="100" dirty="0">
              <a:effectLst/>
              <a:latin typeface="Calibri" panose="020F0502020204030204" pitchFamily="34" charset="0"/>
              <a:ea typeface="맑은 고딕" panose="020B0503020000020004" pitchFamily="50" charset="-127"/>
              <a:cs typeface="Times New Roman" panose="02020603050405020304" pitchFamily="18" charset="0"/>
            </a:endParaRPr>
          </a:p>
          <a:p>
            <a:endParaRPr lang="en-US" dirty="0"/>
          </a:p>
        </p:txBody>
      </p:sp>
    </p:spTree>
    <p:extLst>
      <p:ext uri="{BB962C8B-B14F-4D97-AF65-F5344CB8AC3E}">
        <p14:creationId xmlns:p14="http://schemas.microsoft.com/office/powerpoint/2010/main" val="3433032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3082F-B102-DA36-E98B-DEBAB55B6B99}"/>
              </a:ext>
            </a:extLst>
          </p:cNvPr>
          <p:cNvSpPr>
            <a:spLocks noGrp="1"/>
          </p:cNvSpPr>
          <p:nvPr>
            <p:ph type="title"/>
          </p:nvPr>
        </p:nvSpPr>
        <p:spPr>
          <a:xfrm>
            <a:off x="457200" y="0"/>
            <a:ext cx="11485983" cy="1325563"/>
          </a:xfrm>
        </p:spPr>
        <p:txBody>
          <a:bodyPr/>
          <a:lstStyle/>
          <a:p>
            <a:pPr algn="ctr"/>
            <a:r>
              <a:rPr lang="en-US" b="1" dirty="0"/>
              <a:t>Scope,</a:t>
            </a:r>
            <a:r>
              <a:rPr lang="ko-KR" altLang="en-US" b="1" dirty="0"/>
              <a:t> </a:t>
            </a:r>
            <a:r>
              <a:rPr lang="en-US" altLang="ko-KR" b="1" dirty="0"/>
              <a:t>Coverage, and Steps to search process </a:t>
            </a:r>
            <a:endParaRPr lang="en-US" b="1" dirty="0"/>
          </a:p>
        </p:txBody>
      </p:sp>
      <p:sp>
        <p:nvSpPr>
          <p:cNvPr id="3" name="Content Placeholder 2">
            <a:extLst>
              <a:ext uri="{FF2B5EF4-FFF2-40B4-BE49-F238E27FC236}">
                <a16:creationId xmlns:a16="http://schemas.microsoft.com/office/drawing/2014/main" id="{5BB64206-7F78-A55D-89BE-A0E273937C96}"/>
              </a:ext>
            </a:extLst>
          </p:cNvPr>
          <p:cNvSpPr>
            <a:spLocks noGrp="1"/>
          </p:cNvSpPr>
          <p:nvPr>
            <p:ph idx="1"/>
          </p:nvPr>
        </p:nvSpPr>
        <p:spPr>
          <a:xfrm>
            <a:off x="838200" y="1058392"/>
            <a:ext cx="10806404" cy="4351338"/>
          </a:xfrm>
        </p:spPr>
        <p:txBody>
          <a:bodyPr>
            <a:noAutofit/>
          </a:bodyPr>
          <a:lstStyle/>
          <a:p>
            <a:pPr marL="0" marR="0">
              <a:lnSpc>
                <a:spcPct val="107000"/>
              </a:lnSpc>
              <a:spcBef>
                <a:spcPts val="0"/>
              </a:spcBef>
              <a:spcAft>
                <a:spcPts val="800"/>
              </a:spcAft>
            </a:pPr>
            <a:r>
              <a:rPr lang="en-US" sz="1300" b="1" dirty="0">
                <a:effectLst/>
                <a:latin typeface="Times New Roman" panose="02020603050405020304" pitchFamily="18" charset="0"/>
                <a:ea typeface="맑은 고딕" panose="020B0503020000020004" pitchFamily="50" charset="-127"/>
                <a:cs typeface="Times New Roman" panose="02020603050405020304" pitchFamily="18" charset="0"/>
              </a:rPr>
              <a:t>Step 3: Article selection &amp; Coding of articles</a:t>
            </a:r>
            <a:endParaRPr lang="en-US" sz="1300" dirty="0"/>
          </a:p>
          <a:p>
            <a:pPr marL="457200" lvl="1">
              <a:lnSpc>
                <a:spcPct val="107000"/>
              </a:lnSpc>
              <a:spcBef>
                <a:spcPts val="0"/>
              </a:spcBef>
              <a:spcAft>
                <a:spcPts val="800"/>
              </a:spcAft>
            </a:pPr>
            <a:r>
              <a:rPr lang="en-US" sz="1300" dirty="0">
                <a:latin typeface="Times New Roman" panose="02020603050405020304" pitchFamily="18" charset="0"/>
                <a:ea typeface="맑은 고딕" panose="020B0503020000020004" pitchFamily="50" charset="-127"/>
                <a:cs typeface="Times New Roman" panose="02020603050405020304" pitchFamily="18" charset="0"/>
              </a:rPr>
              <a:t>Removed duplicates and b</a:t>
            </a:r>
            <a:r>
              <a:rPr lang="en-US" sz="1300" dirty="0"/>
              <a:t>ased on cursory reading of titles and abstracts included only those papers that potentially fit inclusion criteria - Led to 61 potential articles</a:t>
            </a:r>
          </a:p>
          <a:p>
            <a:pPr marL="457200" lvl="1">
              <a:lnSpc>
                <a:spcPct val="107000"/>
              </a:lnSpc>
              <a:spcBef>
                <a:spcPts val="0"/>
              </a:spcBef>
              <a:spcAft>
                <a:spcPts val="800"/>
              </a:spcAft>
            </a:pPr>
            <a:r>
              <a:rPr lang="en-US" sz="1300" dirty="0"/>
              <a:t>Based on full reading of relevant journals included only those papers that actually fit inclusion criteria - Led to 38 articles</a:t>
            </a:r>
          </a:p>
          <a:p>
            <a:pPr marL="457200" lvl="1">
              <a:lnSpc>
                <a:spcPct val="107000"/>
              </a:lnSpc>
              <a:spcBef>
                <a:spcPts val="0"/>
              </a:spcBef>
              <a:spcAft>
                <a:spcPts val="800"/>
              </a:spcAft>
            </a:pPr>
            <a:r>
              <a:rPr lang="en-US" sz="1300" dirty="0">
                <a:latin typeface="Times New Roman" panose="02020603050405020304" pitchFamily="18" charset="0"/>
                <a:ea typeface="맑은 고딕" panose="020B0503020000020004" pitchFamily="50" charset="-127"/>
                <a:cs typeface="Times New Roman" panose="02020603050405020304" pitchFamily="18" charset="0"/>
              </a:rPr>
              <a:t>Conducted google scholar search for journals that are 4* to check for forthcoming articles </a:t>
            </a:r>
            <a:r>
              <a:rPr lang="en-US" sz="1300" dirty="0"/>
              <a:t>- Led to 39 final set of articles</a:t>
            </a:r>
            <a:endParaRPr lang="en-US" sz="1300" dirty="0">
              <a:latin typeface="Times New Roman" panose="02020603050405020304" pitchFamily="18" charset="0"/>
              <a:ea typeface="맑은 고딕" panose="020B0503020000020004" pitchFamily="50" charset="-127"/>
              <a:cs typeface="Times New Roman" panose="02020603050405020304" pitchFamily="18" charset="0"/>
            </a:endParaRPr>
          </a:p>
          <a:p>
            <a:pPr marL="0" marR="0">
              <a:lnSpc>
                <a:spcPct val="107000"/>
              </a:lnSpc>
              <a:spcBef>
                <a:spcPts val="0"/>
              </a:spcBef>
              <a:spcAft>
                <a:spcPts val="800"/>
              </a:spcAft>
            </a:pPr>
            <a:r>
              <a:rPr lang="en-US" sz="1300" b="1" dirty="0">
                <a:effectLst/>
                <a:latin typeface="Times New Roman" panose="02020603050405020304" pitchFamily="18" charset="0"/>
                <a:ea typeface="맑은 고딕" panose="020B0503020000020004" pitchFamily="50" charset="-127"/>
                <a:cs typeface="Times New Roman" panose="02020603050405020304" pitchFamily="18" charset="0"/>
              </a:rPr>
              <a:t>Examination of Preliminary Search Results &amp; Extraction of Relevant Content</a:t>
            </a:r>
            <a:endParaRPr lang="en-US" sz="1300" dirty="0">
              <a:effectLst/>
              <a:latin typeface="Calibri" panose="020F0502020204030204" pitchFamily="34" charset="0"/>
              <a:ea typeface="맑은 고딕" panose="020B0503020000020004" pitchFamily="50" charset="-127"/>
              <a:cs typeface="Times New Roman" panose="02020603050405020304" pitchFamily="18" charset="0"/>
            </a:endParaRPr>
          </a:p>
          <a:p>
            <a:pPr marL="558800" marR="0" algn="just" latinLnBrk="1">
              <a:lnSpc>
                <a:spcPct val="107000"/>
              </a:lnSpc>
              <a:spcBef>
                <a:spcPts val="0"/>
              </a:spcBef>
              <a:spcAft>
                <a:spcPts val="800"/>
              </a:spcAft>
            </a:pPr>
            <a:r>
              <a:rPr lang="en-US" sz="1300" b="1" kern="100" dirty="0">
                <a:effectLst/>
                <a:latin typeface="Times New Roman" panose="02020603050405020304" pitchFamily="18" charset="0"/>
                <a:ea typeface="맑은 고딕" panose="020B0503020000020004" pitchFamily="50" charset="-127"/>
                <a:cs typeface="Times New Roman" panose="02020603050405020304" pitchFamily="18" charset="0"/>
              </a:rPr>
              <a:t>Examination of the final set of identified papers</a:t>
            </a:r>
            <a:endParaRPr lang="en-US" sz="1300" kern="100" dirty="0">
              <a:effectLst/>
              <a:latin typeface="Calibri" panose="020F0502020204030204" pitchFamily="34" charset="0"/>
              <a:ea typeface="맑은 고딕" panose="020B0503020000020004" pitchFamily="50" charset="-127"/>
              <a:cs typeface="Times New Roman" panose="02020603050405020304" pitchFamily="18" charset="0"/>
            </a:endParaRPr>
          </a:p>
          <a:p>
            <a:pPr marL="742950" marR="0" lvl="1" indent="-285750" algn="l" latinLnBrk="0">
              <a:lnSpc>
                <a:spcPct val="107000"/>
              </a:lnSpc>
              <a:spcBef>
                <a:spcPts val="0"/>
              </a:spcBef>
              <a:spcAft>
                <a:spcPts val="800"/>
              </a:spcAft>
              <a:buFont typeface="Times New Roman" panose="02020603050405020304" pitchFamily="18" charset="0"/>
              <a:buChar char="-"/>
            </a:pPr>
            <a:r>
              <a:rPr lang="en-US" sz="1300" kern="100" dirty="0">
                <a:effectLst/>
                <a:latin typeface="Times New Roman" panose="02020603050405020304" pitchFamily="18" charset="0"/>
                <a:ea typeface="맑은 고딕" panose="020B0503020000020004" pitchFamily="50" charset="-127"/>
                <a:cs typeface="Times New Roman" panose="02020603050405020304" pitchFamily="18" charset="0"/>
              </a:rPr>
              <a:t>Examined the identified set of identified articles, paying attention to purpose, hypotheses/propositions, findings, and conclusions. </a:t>
            </a:r>
            <a:endParaRPr lang="en-US" sz="1300" kern="100" dirty="0">
              <a:effectLst/>
              <a:latin typeface="Calibri" panose="020F0502020204030204" pitchFamily="34" charset="0"/>
              <a:ea typeface="맑은 고딕" panose="020B0503020000020004" pitchFamily="50" charset="-127"/>
              <a:cs typeface="Times New Roman" panose="02020603050405020304" pitchFamily="18" charset="0"/>
            </a:endParaRPr>
          </a:p>
          <a:p>
            <a:pPr marL="558800" marR="0" algn="just" latinLnBrk="1">
              <a:lnSpc>
                <a:spcPct val="107000"/>
              </a:lnSpc>
              <a:spcBef>
                <a:spcPts val="0"/>
              </a:spcBef>
              <a:spcAft>
                <a:spcPts val="800"/>
              </a:spcAft>
            </a:pPr>
            <a:r>
              <a:rPr lang="en-US" sz="1300" b="1" kern="0" dirty="0">
                <a:effectLst/>
                <a:latin typeface="Times New Roman" panose="02020603050405020304" pitchFamily="18" charset="0"/>
                <a:ea typeface="맑은 고딕" panose="020B0503020000020004" pitchFamily="50" charset="-127"/>
                <a:cs typeface="Times New Roman" panose="02020603050405020304" pitchFamily="18" charset="0"/>
              </a:rPr>
              <a:t>Systematic coding procedure</a:t>
            </a:r>
            <a:endParaRPr lang="en-US" sz="1300" kern="100" dirty="0">
              <a:effectLst/>
              <a:latin typeface="Calibri" panose="020F0502020204030204" pitchFamily="34" charset="0"/>
              <a:ea typeface="맑은 고딕" panose="020B0503020000020004" pitchFamily="50" charset="-127"/>
              <a:cs typeface="Times New Roman" panose="02020603050405020304" pitchFamily="18" charset="0"/>
            </a:endParaRPr>
          </a:p>
          <a:p>
            <a:pPr marL="742950" marR="0" lvl="1" indent="-285750" algn="l" latinLnBrk="0">
              <a:lnSpc>
                <a:spcPct val="107000"/>
              </a:lnSpc>
              <a:spcBef>
                <a:spcPts val="0"/>
              </a:spcBef>
              <a:spcAft>
                <a:spcPts val="800"/>
              </a:spcAft>
              <a:buFont typeface="Times New Roman" panose="02020603050405020304" pitchFamily="18" charset="0"/>
              <a:buChar char="-"/>
            </a:pPr>
            <a:r>
              <a:rPr lang="en-US" sz="1300" kern="0" dirty="0">
                <a:effectLst/>
                <a:latin typeface="Times New Roman" panose="02020603050405020304" pitchFamily="18" charset="0"/>
                <a:ea typeface="맑은 고딕" panose="020B0503020000020004" pitchFamily="50" charset="-127"/>
                <a:cs typeface="Times New Roman" panose="02020603050405020304" pitchFamily="18" charset="0"/>
              </a:rPr>
              <a:t>Focusing on the goals of the review, came up with a systematic coding process that will help us organize and integrate the literature</a:t>
            </a:r>
            <a:endParaRPr lang="en-US" sz="1300" kern="100" dirty="0">
              <a:effectLst/>
              <a:latin typeface="Calibri" panose="020F0502020204030204" pitchFamily="34" charset="0"/>
              <a:ea typeface="맑은 고딕" panose="020B0503020000020004" pitchFamily="50" charset="-127"/>
              <a:cs typeface="Times New Roman" panose="02020603050405020304" pitchFamily="18" charset="0"/>
            </a:endParaRPr>
          </a:p>
          <a:p>
            <a:pPr marL="742950" marR="0" lvl="1" indent="-285750" algn="l" latinLnBrk="0">
              <a:lnSpc>
                <a:spcPct val="107000"/>
              </a:lnSpc>
              <a:spcBef>
                <a:spcPts val="0"/>
              </a:spcBef>
              <a:spcAft>
                <a:spcPts val="800"/>
              </a:spcAft>
              <a:buFont typeface="Times New Roman" panose="02020603050405020304" pitchFamily="18" charset="0"/>
              <a:buChar char="-"/>
            </a:pPr>
            <a:r>
              <a:rPr lang="en-US" sz="1300" kern="0" dirty="0">
                <a:effectLst/>
                <a:latin typeface="Times New Roman" panose="02020603050405020304" pitchFamily="18" charset="0"/>
                <a:ea typeface="맑은 고딕" panose="020B0503020000020004" pitchFamily="50" charset="-127"/>
                <a:cs typeface="Times New Roman" panose="02020603050405020304" pitchFamily="18" charset="0"/>
              </a:rPr>
              <a:t>Coding articles based on IV, DV, type of DV (i.e., whether it is hiring/promotion or wages/pay), moderator, and mediators, and conclusion (positive or negative)</a:t>
            </a:r>
          </a:p>
          <a:p>
            <a:pPr marL="742950" marR="0" lvl="1" indent="-285750" algn="l" latinLnBrk="0">
              <a:lnSpc>
                <a:spcPct val="107000"/>
              </a:lnSpc>
              <a:spcBef>
                <a:spcPts val="0"/>
              </a:spcBef>
              <a:spcAft>
                <a:spcPts val="800"/>
              </a:spcAft>
              <a:buFont typeface="Times New Roman" panose="02020603050405020304" pitchFamily="18" charset="0"/>
              <a:buChar char="-"/>
            </a:pPr>
            <a:r>
              <a:rPr lang="en-US" sz="1300" kern="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Coded the articles based on theoretical perspectives, by focusing on key theories that were directly invoked when formulating the hypotheses/propositions</a:t>
            </a:r>
            <a:endParaRPr lang="en-US" sz="1300" kern="100" dirty="0">
              <a:latin typeface="Calibri" panose="020F0502020204030204" pitchFamily="34" charset="0"/>
              <a:ea typeface="맑은 고딕" panose="020B0503020000020004" pitchFamily="50" charset="-127"/>
              <a:cs typeface="Times New Roman" panose="02020603050405020304" pitchFamily="18" charset="0"/>
            </a:endParaRPr>
          </a:p>
          <a:p>
            <a:pPr marL="742950" marR="0" lvl="1" indent="-285750" algn="l" latinLnBrk="0">
              <a:lnSpc>
                <a:spcPct val="107000"/>
              </a:lnSpc>
              <a:spcBef>
                <a:spcPts val="0"/>
              </a:spcBef>
              <a:spcAft>
                <a:spcPts val="800"/>
              </a:spcAft>
              <a:buFont typeface="Times New Roman" panose="02020603050405020304" pitchFamily="18" charset="0"/>
              <a:buChar char="-"/>
            </a:pPr>
            <a:r>
              <a:rPr lang="en-US" sz="1300" kern="0" dirty="0">
                <a:solidFill>
                  <a:srgbClr val="000000"/>
                </a:solidFill>
                <a:effectLst/>
                <a:latin typeface="Times New Roman" panose="02020603050405020304" pitchFamily="18" charset="0"/>
                <a:ea typeface="Times New Roman" panose="02020603050405020304" pitchFamily="18" charset="0"/>
              </a:rPr>
              <a:t>Coded the articles based on the methodological approaches, such as whether the study quantitative or qualitative, study design, sample type, scale or measure used, level of analysis, and the country the study was conducted in</a:t>
            </a:r>
            <a:endParaRPr lang="en-US" sz="1300" dirty="0"/>
          </a:p>
        </p:txBody>
      </p:sp>
      <p:sp>
        <p:nvSpPr>
          <p:cNvPr id="7" name="직사각형 7">
            <a:extLst>
              <a:ext uri="{FF2B5EF4-FFF2-40B4-BE49-F238E27FC236}">
                <a16:creationId xmlns:a16="http://schemas.microsoft.com/office/drawing/2014/main" id="{83899922-4C90-79C3-EEC1-8E7E9936F4DE}"/>
              </a:ext>
            </a:extLst>
          </p:cNvPr>
          <p:cNvSpPr/>
          <p:nvPr/>
        </p:nvSpPr>
        <p:spPr bwMode="auto">
          <a:xfrm>
            <a:off x="2153533" y="5801096"/>
            <a:ext cx="7884934" cy="59486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1600" b="1" dirty="0">
                <a:solidFill>
                  <a:srgbClr val="000099"/>
                </a:solidFill>
                <a:latin typeface="Times New Roman" panose="02020603050405020304" pitchFamily="18" charset="0"/>
                <a:cs typeface="Times New Roman" panose="02020603050405020304" pitchFamily="18" charset="0"/>
              </a:rPr>
              <a:t>38 articles in 22 journals </a:t>
            </a:r>
          </a:p>
        </p:txBody>
      </p:sp>
      <p:sp>
        <p:nvSpPr>
          <p:cNvPr id="8" name="오른쪽 화살표 8">
            <a:extLst>
              <a:ext uri="{FF2B5EF4-FFF2-40B4-BE49-F238E27FC236}">
                <a16:creationId xmlns:a16="http://schemas.microsoft.com/office/drawing/2014/main" id="{45A1EF9B-8909-CA5B-8F3C-35776D844CC0}"/>
              </a:ext>
            </a:extLst>
          </p:cNvPr>
          <p:cNvSpPr/>
          <p:nvPr/>
        </p:nvSpPr>
        <p:spPr>
          <a:xfrm rot="5400000">
            <a:off x="5774332" y="4799326"/>
            <a:ext cx="396847" cy="2015416"/>
          </a:xfrm>
          <a:prstGeom prst="rightArrow">
            <a:avLst/>
          </a:prstGeom>
          <a:gradFill flip="none" rotWithShape="1">
            <a:gsLst>
              <a:gs pos="0">
                <a:schemeClr val="bg1">
                  <a:lumMod val="75000"/>
                  <a:tint val="66000"/>
                  <a:satMod val="160000"/>
                </a:schemeClr>
              </a:gs>
              <a:gs pos="50000">
                <a:schemeClr val="bg1">
                  <a:lumMod val="75000"/>
                  <a:tint val="44500"/>
                  <a:satMod val="160000"/>
                </a:schemeClr>
              </a:gs>
              <a:gs pos="100000">
                <a:schemeClr val="bg1">
                  <a:lumMod val="75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83470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F806-652D-57EF-B021-80D0B27DBA3F}"/>
              </a:ext>
            </a:extLst>
          </p:cNvPr>
          <p:cNvSpPr>
            <a:spLocks noGrp="1"/>
          </p:cNvSpPr>
          <p:nvPr>
            <p:ph type="title"/>
          </p:nvPr>
        </p:nvSpPr>
        <p:spPr>
          <a:xfrm>
            <a:off x="391885" y="365125"/>
            <a:ext cx="11504645" cy="1325563"/>
          </a:xfrm>
        </p:spPr>
        <p:txBody>
          <a:bodyPr>
            <a:normAutofit/>
          </a:bodyPr>
          <a:lstStyle/>
          <a:p>
            <a:pPr algn="ctr"/>
            <a:r>
              <a:rPr lang="en-US" sz="4000" b="1" dirty="0"/>
              <a:t>List of studies and journals </a:t>
            </a:r>
          </a:p>
        </p:txBody>
      </p:sp>
      <p:sp>
        <p:nvSpPr>
          <p:cNvPr id="3" name="Content Placeholder 2">
            <a:extLst>
              <a:ext uri="{FF2B5EF4-FFF2-40B4-BE49-F238E27FC236}">
                <a16:creationId xmlns:a16="http://schemas.microsoft.com/office/drawing/2014/main" id="{F5CF1B1F-34B9-382E-02A1-FB74CC971E13}"/>
              </a:ext>
            </a:extLst>
          </p:cNvPr>
          <p:cNvSpPr>
            <a:spLocks noGrp="1"/>
          </p:cNvSpPr>
          <p:nvPr>
            <p:ph idx="1"/>
          </p:nvPr>
        </p:nvSpPr>
        <p:spPr/>
        <p:txBody>
          <a:bodyPr/>
          <a:lstStyle/>
          <a:p>
            <a:endParaRPr lang="en-US" dirty="0"/>
          </a:p>
        </p:txBody>
      </p:sp>
      <p:pic>
        <p:nvPicPr>
          <p:cNvPr id="6" name="Picture 5">
            <a:extLst>
              <a:ext uri="{FF2B5EF4-FFF2-40B4-BE49-F238E27FC236}">
                <a16:creationId xmlns:a16="http://schemas.microsoft.com/office/drawing/2014/main" id="{5D5D00FF-6637-0863-3D87-D280DE567B94}"/>
              </a:ext>
            </a:extLst>
          </p:cNvPr>
          <p:cNvPicPr>
            <a:picLocks noChangeAspect="1"/>
          </p:cNvPicPr>
          <p:nvPr/>
        </p:nvPicPr>
        <p:blipFill>
          <a:blip r:embed="rId2"/>
          <a:stretch>
            <a:fillRect/>
          </a:stretch>
        </p:blipFill>
        <p:spPr>
          <a:xfrm>
            <a:off x="2133600" y="1510168"/>
            <a:ext cx="7638160" cy="4982252"/>
          </a:xfrm>
          <a:prstGeom prst="rect">
            <a:avLst/>
          </a:prstGeom>
        </p:spPr>
      </p:pic>
    </p:spTree>
    <p:extLst>
      <p:ext uri="{BB962C8B-B14F-4D97-AF65-F5344CB8AC3E}">
        <p14:creationId xmlns:p14="http://schemas.microsoft.com/office/powerpoint/2010/main" val="324942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5D2C9-A1DB-9A43-7198-C148D51FDC68}"/>
              </a:ext>
            </a:extLst>
          </p:cNvPr>
          <p:cNvSpPr>
            <a:spLocks noGrp="1"/>
          </p:cNvSpPr>
          <p:nvPr>
            <p:ph type="title"/>
          </p:nvPr>
        </p:nvSpPr>
        <p:spPr>
          <a:xfrm>
            <a:off x="335902" y="365125"/>
            <a:ext cx="11495314" cy="1325563"/>
          </a:xfrm>
        </p:spPr>
        <p:txBody>
          <a:bodyPr/>
          <a:lstStyle/>
          <a:p>
            <a:pPr algn="ctr"/>
            <a:r>
              <a:rPr lang="en-US" b="1" dirty="0"/>
              <a:t>Descriptive statistics of articles</a:t>
            </a:r>
          </a:p>
        </p:txBody>
      </p:sp>
      <p:sp>
        <p:nvSpPr>
          <p:cNvPr id="3" name="Content Placeholder 2">
            <a:extLst>
              <a:ext uri="{FF2B5EF4-FFF2-40B4-BE49-F238E27FC236}">
                <a16:creationId xmlns:a16="http://schemas.microsoft.com/office/drawing/2014/main" id="{402CEE6E-F840-684E-9F77-A6FCABED47F2}"/>
              </a:ext>
            </a:extLst>
          </p:cNvPr>
          <p:cNvSpPr>
            <a:spLocks noGrp="1"/>
          </p:cNvSpPr>
          <p:nvPr>
            <p:ph idx="1"/>
          </p:nvPr>
        </p:nvSpPr>
        <p:spPr/>
        <p:txBody>
          <a:bodyPr/>
          <a:lstStyle/>
          <a:p>
            <a:endParaRPr lang="en-US" dirty="0"/>
          </a:p>
        </p:txBody>
      </p:sp>
      <p:graphicFrame>
        <p:nvGraphicFramePr>
          <p:cNvPr id="5" name="Chart 4">
            <a:extLst>
              <a:ext uri="{FF2B5EF4-FFF2-40B4-BE49-F238E27FC236}">
                <a16:creationId xmlns:a16="http://schemas.microsoft.com/office/drawing/2014/main" id="{89714292-6CC5-7426-0831-EB7E1A1A65B0}"/>
              </a:ext>
            </a:extLst>
          </p:cNvPr>
          <p:cNvGraphicFramePr>
            <a:graphicFrameLocks/>
          </p:cNvGraphicFramePr>
          <p:nvPr>
            <p:extLst>
              <p:ext uri="{D42A27DB-BD31-4B8C-83A1-F6EECF244321}">
                <p14:modId xmlns:p14="http://schemas.microsoft.com/office/powerpoint/2010/main" val="2161542664"/>
              </p:ext>
            </p:extLst>
          </p:nvPr>
        </p:nvGraphicFramePr>
        <p:xfrm>
          <a:off x="6162675" y="2462213"/>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59E1CE9F-6813-0CF6-95FF-44D87C110FA0}"/>
              </a:ext>
            </a:extLst>
          </p:cNvPr>
          <p:cNvGraphicFramePr>
            <a:graphicFrameLocks/>
          </p:cNvGraphicFramePr>
          <p:nvPr>
            <p:extLst>
              <p:ext uri="{D42A27DB-BD31-4B8C-83A1-F6EECF244321}">
                <p14:modId xmlns:p14="http://schemas.microsoft.com/office/powerpoint/2010/main" val="823340274"/>
              </p:ext>
            </p:extLst>
          </p:nvPr>
        </p:nvGraphicFramePr>
        <p:xfrm>
          <a:off x="157162" y="2462213"/>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id="{89714292-6CC5-7426-0831-EB7E1A1A65B0}"/>
              </a:ext>
            </a:extLst>
          </p:cNvPr>
          <p:cNvGraphicFramePr>
            <a:graphicFrameLocks/>
          </p:cNvGraphicFramePr>
          <p:nvPr>
            <p:extLst>
              <p:ext uri="{D42A27DB-BD31-4B8C-83A1-F6EECF244321}">
                <p14:modId xmlns:p14="http://schemas.microsoft.com/office/powerpoint/2010/main" val="3901774992"/>
              </p:ext>
            </p:extLst>
          </p:nvPr>
        </p:nvGraphicFramePr>
        <p:xfrm>
          <a:off x="3536156" y="2462213"/>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BC801753-28E9-50B8-CBDC-FF0EC046ED80}"/>
              </a:ext>
            </a:extLst>
          </p:cNvPr>
          <p:cNvGraphicFramePr>
            <a:graphicFrameLocks/>
          </p:cNvGraphicFramePr>
          <p:nvPr>
            <p:extLst>
              <p:ext uri="{D42A27DB-BD31-4B8C-83A1-F6EECF244321}">
                <p14:modId xmlns:p14="http://schemas.microsoft.com/office/powerpoint/2010/main" val="4014314142"/>
              </p:ext>
            </p:extLst>
          </p:nvPr>
        </p:nvGraphicFramePr>
        <p:xfrm>
          <a:off x="6893039" y="2462213"/>
          <a:ext cx="4541044" cy="290353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981441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2935</Words>
  <Application>Microsoft Office PowerPoint</Application>
  <PresentationFormat>Widescreen</PresentationFormat>
  <Paragraphs>140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Office Theme</vt:lpstr>
      <vt:lpstr>Closing the gap?  A systematic review on the effects of women in the C-suite on gender equality in labor market outcomes</vt:lpstr>
      <vt:lpstr>Introduction and Background</vt:lpstr>
      <vt:lpstr>Research question</vt:lpstr>
      <vt:lpstr>Relevance of topic for systematic review</vt:lpstr>
      <vt:lpstr>Scope, Coverage, and Steps to search process </vt:lpstr>
      <vt:lpstr>Scope, Coverage, and Steps to search process </vt:lpstr>
      <vt:lpstr>Scope, Coverage, and Steps to search process </vt:lpstr>
      <vt:lpstr>List of studies and journals </vt:lpstr>
      <vt:lpstr>Descriptive statistics of articles</vt:lpstr>
      <vt:lpstr>Preliminary descriptive statistics</vt:lpstr>
      <vt:lpstr>Examination of Variables and Relationships</vt:lpstr>
      <vt:lpstr>Key theories/arguments used</vt:lpstr>
      <vt:lpstr>Three perspectives:                                              Positive vs Negative vs It depends</vt:lpstr>
      <vt:lpstr>Agenda for Future research</vt:lpstr>
      <vt:lpstr>Reference list of journal articles</vt:lpstr>
      <vt:lpstr>Reference list of journal articles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Suh, Yon Jin</dc:creator>
  <cp:lastModifiedBy>Mahoney, Joseph T</cp:lastModifiedBy>
  <cp:revision>32</cp:revision>
  <dcterms:created xsi:type="dcterms:W3CDTF">2023-12-03T17:42:23Z</dcterms:created>
  <dcterms:modified xsi:type="dcterms:W3CDTF">2023-12-04T03:47:48Z</dcterms:modified>
</cp:coreProperties>
</file>